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62" r:id="rId6"/>
    <p:sldId id="260" r:id="rId7"/>
    <p:sldId id="259" r:id="rId8"/>
    <p:sldId id="263" r:id="rId9"/>
    <p:sldId id="293" r:id="rId10"/>
    <p:sldId id="274" r:id="rId11"/>
    <p:sldId id="273" r:id="rId12"/>
    <p:sldId id="272" r:id="rId13"/>
    <p:sldId id="271" r:id="rId14"/>
    <p:sldId id="270" r:id="rId15"/>
    <p:sldId id="268" r:id="rId16"/>
    <p:sldId id="269" r:id="rId17"/>
    <p:sldId id="267" r:id="rId18"/>
    <p:sldId id="266" r:id="rId19"/>
    <p:sldId id="265" r:id="rId20"/>
    <p:sldId id="264" r:id="rId21"/>
    <p:sldId id="275" r:id="rId22"/>
    <p:sldId id="276" r:id="rId23"/>
    <p:sldId id="294" r:id="rId24"/>
    <p:sldId id="281" r:id="rId25"/>
    <p:sldId id="280" r:id="rId26"/>
    <p:sldId id="291" r:id="rId27"/>
    <p:sldId id="282" r:id="rId28"/>
    <p:sldId id="295" r:id="rId29"/>
    <p:sldId id="284" r:id="rId30"/>
    <p:sldId id="296" r:id="rId31"/>
    <p:sldId id="297" r:id="rId32"/>
    <p:sldId id="285" r:id="rId33"/>
    <p:sldId id="292" r:id="rId34"/>
    <p:sldId id="286"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67" autoAdjust="0"/>
    <p:restoredTop sz="94660"/>
  </p:normalViewPr>
  <p:slideViewPr>
    <p:cSldViewPr snapToGrid="0">
      <p:cViewPr varScale="1">
        <p:scale>
          <a:sx n="111" d="100"/>
          <a:sy n="111" d="100"/>
        </p:scale>
        <p:origin x="9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9/27/2025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9/27/2025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9/27/2025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9/27/2025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9/27/2025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9/27/2025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9/27/2025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9/27/2025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9/27/2025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9/27/2025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9/27/2025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9/27/2025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ocs.google.com/spreadsheets/d/1hf1zRYHNDJjvunWWeoOl33VTVmPADtijzMniAmxBPRE/edit#gid=1399870825"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researchgate.net/publication/340653704_Joint_Physical_Custody_and_Adolescents'_Life_Satisfaction_in_37_North_American_and_European_Countries"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researchgate.net/publication/256027303_Estimating_Gender_Disparities_in_Federal_Criminal_Cas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ate.net/publication/261543769_References_Examining_Assaults_by_Women_on_Their_Spouses_or_Male_Partners_An_Updated_Annotated_Bibliography" TargetMode="External"/><Relationship Id="rId2" Type="http://schemas.openxmlformats.org/officeDocument/2006/relationships/hyperlink" Target="https://endtodv.org/wp-content/uploads/2022/01/Discrimination-Against-Male-Victims.pdf"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ocs.google.com/spreadsheets/d/1hf1zRYHNDJjvunWWeoOl33VTVmPADtijzMniAmxBPRE/edit#gid=1526345150"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docs.google.com/spreadsheets/d/1hf1zRYHNDJjvunWWeoOl33VTVmPADtijzMniAmxBPRE/edit#gid=381346579"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menandboys.net/reproductive/"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menandboys.net/wp-content/uploads/2024/07/Summary-Media-and-Male-Identity-7th-draft.pdf"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menandboys.net/declar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www.menandboys.net/"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cuments1.worldbank.org/curated/en/111041644611110155/pdf/Educational-Underachievement-Among-Boys-and-Men.pdf"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who.int/data/gho/data/indicators/indicator-details/GHO/life-expectancy-at-birth-(year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Autofit/>
          </a:bodyPr>
          <a:lstStyle/>
          <a:p>
            <a:r>
              <a:rPr lang="en-US" sz="5400" dirty="0"/>
              <a:t>The United Nations Has Become Beholden to Feminist Ideology</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427754" y="4570058"/>
            <a:ext cx="6269347" cy="1021498"/>
          </a:xfrm>
        </p:spPr>
        <p:txBody>
          <a:bodyPr>
            <a:normAutofit/>
          </a:bodyPr>
          <a:lstStyle/>
          <a:p>
            <a:r>
              <a:rPr lang="en-US" dirty="0">
                <a:solidFill>
                  <a:schemeClr val="tx1">
                    <a:lumMod val="85000"/>
                    <a:lumOff val="15000"/>
                  </a:schemeClr>
                </a:solidFill>
              </a:rPr>
              <a:t> </a:t>
            </a:r>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Freeform 2">
            <a:extLst>
              <a:ext uri="{FF2B5EF4-FFF2-40B4-BE49-F238E27FC236}">
                <a16:creationId xmlns:a16="http://schemas.microsoft.com/office/drawing/2014/main" id="{FF5E5914-4162-A195-CFEB-54D76E36CF25}"/>
              </a:ext>
            </a:extLst>
          </p:cNvPr>
          <p:cNvSpPr/>
          <p:nvPr/>
        </p:nvSpPr>
        <p:spPr>
          <a:xfrm>
            <a:off x="6663032" y="4823111"/>
            <a:ext cx="1753380" cy="1778741"/>
          </a:xfrm>
          <a:custGeom>
            <a:avLst/>
            <a:gdLst/>
            <a:ahLst/>
            <a:cxnLst/>
            <a:rect l="l" t="t" r="r" b="b"/>
            <a:pathLst>
              <a:path w="5075052" h="5305737">
                <a:moveTo>
                  <a:pt x="0" y="0"/>
                </a:moveTo>
                <a:lnTo>
                  <a:pt x="5075052" y="0"/>
                </a:lnTo>
                <a:lnTo>
                  <a:pt x="5075052" y="5305736"/>
                </a:lnTo>
                <a:lnTo>
                  <a:pt x="0" y="5305736"/>
                </a:lnTo>
                <a:lnTo>
                  <a:pt x="0" y="0"/>
                </a:lnTo>
                <a:close/>
              </a:path>
            </a:pathLst>
          </a:custGeom>
          <a:blipFill>
            <a:blip r:embed="rId2"/>
            <a:stretch>
              <a:fillRect/>
            </a:stretch>
          </a:blipFill>
        </p:spPr>
        <p:txBody>
          <a:bodyPr/>
          <a:lstStyle/>
          <a:p>
            <a:endParaRPr lang="en-US"/>
          </a:p>
        </p:txBody>
      </p:sp>
      <p:pic>
        <p:nvPicPr>
          <p:cNvPr id="6" name="Picture 5">
            <a:extLst>
              <a:ext uri="{FF2B5EF4-FFF2-40B4-BE49-F238E27FC236}">
                <a16:creationId xmlns:a16="http://schemas.microsoft.com/office/drawing/2014/main" id="{316786FD-744F-9956-6141-03F217342DEB}"/>
              </a:ext>
            </a:extLst>
          </p:cNvPr>
          <p:cNvPicPr>
            <a:picLocks noChangeAspect="1"/>
          </p:cNvPicPr>
          <p:nvPr/>
        </p:nvPicPr>
        <p:blipFill>
          <a:blip r:embed="rId3"/>
          <a:stretch>
            <a:fillRect/>
          </a:stretch>
        </p:blipFill>
        <p:spPr>
          <a:xfrm>
            <a:off x="172795" y="639097"/>
            <a:ext cx="4944165" cy="332468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65A91-0F3D-5694-51CE-2E1B4C8B8A13}"/>
              </a:ext>
            </a:extLst>
          </p:cNvPr>
          <p:cNvSpPr>
            <a:spLocks noGrp="1"/>
          </p:cNvSpPr>
          <p:nvPr>
            <p:ph type="title"/>
          </p:nvPr>
        </p:nvSpPr>
        <p:spPr/>
        <p:txBody>
          <a:bodyPr/>
          <a:lstStyle/>
          <a:p>
            <a:r>
              <a:rPr lang="en-US" dirty="0"/>
              <a:t>4. False Allegations</a:t>
            </a:r>
          </a:p>
        </p:txBody>
      </p:sp>
      <p:sp>
        <p:nvSpPr>
          <p:cNvPr id="3" name="Content Placeholder 2">
            <a:extLst>
              <a:ext uri="{FF2B5EF4-FFF2-40B4-BE49-F238E27FC236}">
                <a16:creationId xmlns:a16="http://schemas.microsoft.com/office/drawing/2014/main" id="{99948900-BE78-70D1-EB60-31EC3A528817}"/>
              </a:ext>
            </a:extLst>
          </p:cNvPr>
          <p:cNvSpPr>
            <a:spLocks noGrp="1"/>
          </p:cNvSpPr>
          <p:nvPr>
            <p:ph idx="1"/>
          </p:nvPr>
        </p:nvSpPr>
        <p:spPr>
          <a:xfrm>
            <a:off x="1196432" y="2108201"/>
            <a:ext cx="10058400" cy="3760891"/>
          </a:xfrm>
        </p:spPr>
        <p:txBody>
          <a:bodyPr/>
          <a:lstStyle/>
          <a:p>
            <a:pPr marL="0" indent="0">
              <a:buNone/>
            </a:pPr>
            <a:r>
              <a:rPr lang="en-US" sz="2800" dirty="0"/>
              <a:t>Men are twice as likely as </a:t>
            </a:r>
          </a:p>
          <a:p>
            <a:pPr marL="0" indent="0">
              <a:buNone/>
            </a:pPr>
            <a:r>
              <a:rPr lang="en-US" sz="2800" dirty="0"/>
              <a:t>women be victims of a </a:t>
            </a:r>
          </a:p>
          <a:p>
            <a:pPr marL="0" indent="0">
              <a:buNone/>
            </a:pPr>
            <a:r>
              <a:rPr lang="en-US" sz="2800" u="sng" dirty="0"/>
              <a:t>false allegation of abuse</a:t>
            </a:r>
            <a:r>
              <a:rPr lang="en-US" sz="2800" dirty="0"/>
              <a:t>. </a:t>
            </a:r>
          </a:p>
          <a:p>
            <a:pPr marL="0" indent="0">
              <a:buNone/>
            </a:pPr>
            <a:r>
              <a:rPr lang="en-US" sz="2800" dirty="0"/>
              <a:t>2025 DAVIA survey ----&gt;</a:t>
            </a:r>
          </a:p>
          <a:p>
            <a:endParaRPr lang="en-US" dirty="0"/>
          </a:p>
        </p:txBody>
      </p:sp>
      <p:pic>
        <p:nvPicPr>
          <p:cNvPr id="5" name="Picture 4">
            <a:extLst>
              <a:ext uri="{FF2B5EF4-FFF2-40B4-BE49-F238E27FC236}">
                <a16:creationId xmlns:a16="http://schemas.microsoft.com/office/drawing/2014/main" id="{4DA19E0A-A27C-2A3D-1242-8574F1500EC7}"/>
              </a:ext>
            </a:extLst>
          </p:cNvPr>
          <p:cNvPicPr>
            <a:picLocks noChangeAspect="1"/>
          </p:cNvPicPr>
          <p:nvPr/>
        </p:nvPicPr>
        <p:blipFill>
          <a:blip r:embed="rId2"/>
          <a:stretch>
            <a:fillRect/>
          </a:stretch>
        </p:blipFill>
        <p:spPr>
          <a:xfrm>
            <a:off x="8811412" y="143977"/>
            <a:ext cx="2344268" cy="1689861"/>
          </a:xfrm>
          <a:prstGeom prst="rect">
            <a:avLst/>
          </a:prstGeom>
        </p:spPr>
      </p:pic>
      <p:pic>
        <p:nvPicPr>
          <p:cNvPr id="7" name="Picture 6">
            <a:extLst>
              <a:ext uri="{FF2B5EF4-FFF2-40B4-BE49-F238E27FC236}">
                <a16:creationId xmlns:a16="http://schemas.microsoft.com/office/drawing/2014/main" id="{1F243184-EBDA-99F1-00EA-549285A4A123}"/>
              </a:ext>
            </a:extLst>
          </p:cNvPr>
          <p:cNvPicPr>
            <a:picLocks noChangeAspect="1"/>
          </p:cNvPicPr>
          <p:nvPr/>
        </p:nvPicPr>
        <p:blipFill>
          <a:blip r:embed="rId3"/>
          <a:stretch>
            <a:fillRect/>
          </a:stretch>
        </p:blipFill>
        <p:spPr>
          <a:xfrm>
            <a:off x="5271052" y="2204679"/>
            <a:ext cx="5420526" cy="3760891"/>
          </a:xfrm>
          <a:prstGeom prst="rect">
            <a:avLst/>
          </a:prstGeom>
        </p:spPr>
      </p:pic>
    </p:spTree>
    <p:extLst>
      <p:ext uri="{BB962C8B-B14F-4D97-AF65-F5344CB8AC3E}">
        <p14:creationId xmlns:p14="http://schemas.microsoft.com/office/powerpoint/2010/main" val="63459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371E-1E2A-84BA-8EDC-793972D0FC13}"/>
              </a:ext>
            </a:extLst>
          </p:cNvPr>
          <p:cNvSpPr>
            <a:spLocks noGrp="1"/>
          </p:cNvSpPr>
          <p:nvPr>
            <p:ph type="title"/>
          </p:nvPr>
        </p:nvSpPr>
        <p:spPr/>
        <p:txBody>
          <a:bodyPr/>
          <a:lstStyle/>
          <a:p>
            <a:r>
              <a:rPr lang="en-US" dirty="0"/>
              <a:t>5. Victims of Violence</a:t>
            </a:r>
          </a:p>
        </p:txBody>
      </p:sp>
      <p:sp>
        <p:nvSpPr>
          <p:cNvPr id="3" name="Content Placeholder 2">
            <a:extLst>
              <a:ext uri="{FF2B5EF4-FFF2-40B4-BE49-F238E27FC236}">
                <a16:creationId xmlns:a16="http://schemas.microsoft.com/office/drawing/2014/main" id="{DA8D4DA4-CFEE-1DFF-E3B0-9B828564F0F1}"/>
              </a:ext>
            </a:extLst>
          </p:cNvPr>
          <p:cNvSpPr>
            <a:spLocks noGrp="1"/>
          </p:cNvSpPr>
          <p:nvPr>
            <p:ph idx="1"/>
          </p:nvPr>
        </p:nvSpPr>
        <p:spPr>
          <a:xfrm>
            <a:off x="1218466" y="2042100"/>
            <a:ext cx="10058400" cy="3760891"/>
          </a:xfrm>
        </p:spPr>
        <p:txBody>
          <a:bodyPr>
            <a:normAutofit/>
          </a:bodyPr>
          <a:lstStyle/>
          <a:p>
            <a:pPr marL="0" indent="0">
              <a:buNone/>
            </a:pPr>
            <a:r>
              <a:rPr lang="en-US" sz="2800" dirty="0"/>
              <a:t>Males account for 78% of all </a:t>
            </a:r>
            <a:r>
              <a:rPr lang="en-US" sz="2800" u="sng" dirty="0">
                <a:hlinkClick r:id="rId2"/>
              </a:rPr>
              <a:t>homicide victims.</a:t>
            </a:r>
            <a:endParaRPr lang="en-US" sz="2800" dirty="0"/>
          </a:p>
        </p:txBody>
      </p:sp>
      <p:pic>
        <p:nvPicPr>
          <p:cNvPr id="5" name="Picture 4">
            <a:extLst>
              <a:ext uri="{FF2B5EF4-FFF2-40B4-BE49-F238E27FC236}">
                <a16:creationId xmlns:a16="http://schemas.microsoft.com/office/drawing/2014/main" id="{57F0BD92-45A4-0E45-81A7-E929698CFDE0}"/>
              </a:ext>
            </a:extLst>
          </p:cNvPr>
          <p:cNvPicPr>
            <a:picLocks noChangeAspect="1"/>
          </p:cNvPicPr>
          <p:nvPr/>
        </p:nvPicPr>
        <p:blipFill>
          <a:blip r:embed="rId3"/>
          <a:stretch>
            <a:fillRect/>
          </a:stretch>
        </p:blipFill>
        <p:spPr>
          <a:xfrm>
            <a:off x="8776255" y="149848"/>
            <a:ext cx="2379425" cy="1678120"/>
          </a:xfrm>
          <a:prstGeom prst="rect">
            <a:avLst/>
          </a:prstGeom>
        </p:spPr>
      </p:pic>
      <p:pic>
        <p:nvPicPr>
          <p:cNvPr id="7" name="Picture 6">
            <a:extLst>
              <a:ext uri="{FF2B5EF4-FFF2-40B4-BE49-F238E27FC236}">
                <a16:creationId xmlns:a16="http://schemas.microsoft.com/office/drawing/2014/main" id="{4C9368CE-A7FC-ABF6-5190-ECCE834D9F8C}"/>
              </a:ext>
            </a:extLst>
          </p:cNvPr>
          <p:cNvPicPr>
            <a:picLocks noChangeAspect="1"/>
          </p:cNvPicPr>
          <p:nvPr/>
        </p:nvPicPr>
        <p:blipFill>
          <a:blip r:embed="rId4"/>
          <a:stretch>
            <a:fillRect/>
          </a:stretch>
        </p:blipFill>
        <p:spPr>
          <a:xfrm>
            <a:off x="2544417" y="2808905"/>
            <a:ext cx="7342267" cy="3298826"/>
          </a:xfrm>
          <a:prstGeom prst="rect">
            <a:avLst/>
          </a:prstGeom>
        </p:spPr>
      </p:pic>
    </p:spTree>
    <p:extLst>
      <p:ext uri="{BB962C8B-B14F-4D97-AF65-F5344CB8AC3E}">
        <p14:creationId xmlns:p14="http://schemas.microsoft.com/office/powerpoint/2010/main" val="417360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0480-B816-A979-9CDB-4C0FB987CAF2}"/>
              </a:ext>
            </a:extLst>
          </p:cNvPr>
          <p:cNvSpPr>
            <a:spLocks noGrp="1"/>
          </p:cNvSpPr>
          <p:nvPr>
            <p:ph type="title"/>
          </p:nvPr>
        </p:nvSpPr>
        <p:spPr/>
        <p:txBody>
          <a:bodyPr>
            <a:noAutofit/>
          </a:bodyPr>
          <a:lstStyle/>
          <a:p>
            <a:r>
              <a:rPr lang="en-US" sz="4800" dirty="0"/>
              <a:t>6. Shared Parenting</a:t>
            </a:r>
          </a:p>
        </p:txBody>
      </p:sp>
      <p:sp>
        <p:nvSpPr>
          <p:cNvPr id="3" name="Content Placeholder 2">
            <a:extLst>
              <a:ext uri="{FF2B5EF4-FFF2-40B4-BE49-F238E27FC236}">
                <a16:creationId xmlns:a16="http://schemas.microsoft.com/office/drawing/2014/main" id="{6ED4B988-6E4D-286E-8C8D-B5C0402BFF4E}"/>
              </a:ext>
            </a:extLst>
          </p:cNvPr>
          <p:cNvSpPr>
            <a:spLocks noGrp="1"/>
          </p:cNvSpPr>
          <p:nvPr>
            <p:ph idx="1"/>
          </p:nvPr>
        </p:nvSpPr>
        <p:spPr>
          <a:xfrm>
            <a:off x="1273549" y="2295968"/>
            <a:ext cx="10058400" cy="3760891"/>
          </a:xfrm>
        </p:spPr>
        <p:txBody>
          <a:bodyPr/>
          <a:lstStyle/>
          <a:p>
            <a:pPr marL="0" indent="0">
              <a:buNone/>
            </a:pPr>
            <a:r>
              <a:rPr lang="en-US" sz="2000" dirty="0"/>
              <a:t>Survey in </a:t>
            </a:r>
            <a:r>
              <a:rPr lang="en-US" sz="2000" u="sng" dirty="0">
                <a:hlinkClick r:id="rId2"/>
              </a:rPr>
              <a:t>37 North American and European countries</a:t>
            </a:r>
            <a:r>
              <a:rPr lang="en-US" sz="2000" u="sng" dirty="0"/>
              <a:t>:</a:t>
            </a:r>
          </a:p>
          <a:p>
            <a:pPr marL="0" indent="0">
              <a:buNone/>
            </a:pPr>
            <a:r>
              <a:rPr lang="en-US" sz="2000" dirty="0"/>
              <a:t>Joint physical custody awarded in</a:t>
            </a:r>
          </a:p>
          <a:p>
            <a:pPr marL="0" indent="0">
              <a:buNone/>
            </a:pPr>
            <a:r>
              <a:rPr lang="en-US" sz="2000" dirty="0"/>
              <a:t>fewer than 5% of cases.</a:t>
            </a:r>
          </a:p>
          <a:p>
            <a:endParaRPr lang="en-US" dirty="0"/>
          </a:p>
        </p:txBody>
      </p:sp>
      <p:pic>
        <p:nvPicPr>
          <p:cNvPr id="5" name="Picture 4">
            <a:extLst>
              <a:ext uri="{FF2B5EF4-FFF2-40B4-BE49-F238E27FC236}">
                <a16:creationId xmlns:a16="http://schemas.microsoft.com/office/drawing/2014/main" id="{FB33610C-E647-F0FA-8710-A7E7D06ECF94}"/>
              </a:ext>
            </a:extLst>
          </p:cNvPr>
          <p:cNvPicPr>
            <a:picLocks noChangeAspect="1"/>
          </p:cNvPicPr>
          <p:nvPr/>
        </p:nvPicPr>
        <p:blipFill>
          <a:blip r:embed="rId3"/>
          <a:stretch>
            <a:fillRect/>
          </a:stretch>
        </p:blipFill>
        <p:spPr>
          <a:xfrm>
            <a:off x="8836351" y="141869"/>
            <a:ext cx="2403422" cy="1694078"/>
          </a:xfrm>
          <a:prstGeom prst="rect">
            <a:avLst/>
          </a:prstGeom>
        </p:spPr>
      </p:pic>
      <p:pic>
        <p:nvPicPr>
          <p:cNvPr id="7" name="Picture 6">
            <a:extLst>
              <a:ext uri="{FF2B5EF4-FFF2-40B4-BE49-F238E27FC236}">
                <a16:creationId xmlns:a16="http://schemas.microsoft.com/office/drawing/2014/main" id="{1402F840-D0B3-933E-4750-CBE94C23E3CA}"/>
              </a:ext>
            </a:extLst>
          </p:cNvPr>
          <p:cNvPicPr>
            <a:picLocks noChangeAspect="1"/>
          </p:cNvPicPr>
          <p:nvPr/>
        </p:nvPicPr>
        <p:blipFill>
          <a:blip r:embed="rId4"/>
          <a:stretch>
            <a:fillRect/>
          </a:stretch>
        </p:blipFill>
        <p:spPr>
          <a:xfrm>
            <a:off x="7374835" y="2148374"/>
            <a:ext cx="3629123" cy="4056077"/>
          </a:xfrm>
          <a:prstGeom prst="rect">
            <a:avLst/>
          </a:prstGeom>
        </p:spPr>
      </p:pic>
    </p:spTree>
    <p:extLst>
      <p:ext uri="{BB962C8B-B14F-4D97-AF65-F5344CB8AC3E}">
        <p14:creationId xmlns:p14="http://schemas.microsoft.com/office/powerpoint/2010/main" val="8466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D02E-27B7-82C6-9F8B-879E3A9FCFC6}"/>
              </a:ext>
            </a:extLst>
          </p:cNvPr>
          <p:cNvSpPr>
            <a:spLocks noGrp="1"/>
          </p:cNvSpPr>
          <p:nvPr>
            <p:ph type="title"/>
          </p:nvPr>
        </p:nvSpPr>
        <p:spPr/>
        <p:txBody>
          <a:bodyPr/>
          <a:lstStyle/>
          <a:p>
            <a:r>
              <a:rPr lang="en-US" dirty="0"/>
              <a:t>7. Treatment by the Legal System</a:t>
            </a:r>
          </a:p>
        </p:txBody>
      </p:sp>
      <p:sp>
        <p:nvSpPr>
          <p:cNvPr id="3" name="Content Placeholder 2">
            <a:extLst>
              <a:ext uri="{FF2B5EF4-FFF2-40B4-BE49-F238E27FC236}">
                <a16:creationId xmlns:a16="http://schemas.microsoft.com/office/drawing/2014/main" id="{A921863A-9D89-EB20-FB1A-BB8B599FB606}"/>
              </a:ext>
            </a:extLst>
          </p:cNvPr>
          <p:cNvSpPr>
            <a:spLocks noGrp="1"/>
          </p:cNvSpPr>
          <p:nvPr>
            <p:ph idx="1"/>
          </p:nvPr>
        </p:nvSpPr>
        <p:spPr>
          <a:xfrm>
            <a:off x="1208375" y="2116747"/>
            <a:ext cx="10058400" cy="3760891"/>
          </a:xfrm>
        </p:spPr>
        <p:txBody>
          <a:bodyPr/>
          <a:lstStyle/>
          <a:p>
            <a:pPr marL="0" indent="0">
              <a:buNone/>
            </a:pPr>
            <a:r>
              <a:rPr lang="en-US" sz="2200" dirty="0"/>
              <a:t>Men encounter more severe treatment at every step of the </a:t>
            </a:r>
            <a:r>
              <a:rPr lang="en-US" sz="2200" u="sng" dirty="0">
                <a:hlinkClick r:id="rId2"/>
              </a:rPr>
              <a:t>criminal-legal process</a:t>
            </a:r>
            <a:endParaRPr lang="en-US" sz="2200" u="sng" dirty="0"/>
          </a:p>
          <a:p>
            <a:pPr marL="0" indent="0">
              <a:buNone/>
            </a:pPr>
            <a:endParaRPr lang="en-US" u="sng" dirty="0"/>
          </a:p>
          <a:p>
            <a:pPr marL="0" indent="0">
              <a:buNone/>
            </a:pPr>
            <a:endParaRPr lang="en-US" dirty="0"/>
          </a:p>
          <a:p>
            <a:endParaRPr lang="en-US" dirty="0"/>
          </a:p>
        </p:txBody>
      </p:sp>
      <p:pic>
        <p:nvPicPr>
          <p:cNvPr id="7" name="Picture 6">
            <a:extLst>
              <a:ext uri="{FF2B5EF4-FFF2-40B4-BE49-F238E27FC236}">
                <a16:creationId xmlns:a16="http://schemas.microsoft.com/office/drawing/2014/main" id="{9358DE5C-AE92-8BAC-A91D-87CD197F8997}"/>
              </a:ext>
            </a:extLst>
          </p:cNvPr>
          <p:cNvPicPr>
            <a:picLocks noChangeAspect="1"/>
          </p:cNvPicPr>
          <p:nvPr/>
        </p:nvPicPr>
        <p:blipFill>
          <a:blip r:embed="rId3"/>
          <a:stretch>
            <a:fillRect/>
          </a:stretch>
        </p:blipFill>
        <p:spPr>
          <a:xfrm>
            <a:off x="3763617" y="2754147"/>
            <a:ext cx="4223392" cy="3370109"/>
          </a:xfrm>
          <a:prstGeom prst="rect">
            <a:avLst/>
          </a:prstGeom>
        </p:spPr>
      </p:pic>
    </p:spTree>
    <p:extLst>
      <p:ext uri="{BB962C8B-B14F-4D97-AF65-F5344CB8AC3E}">
        <p14:creationId xmlns:p14="http://schemas.microsoft.com/office/powerpoint/2010/main" val="160441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2E8E6-5F05-E78E-817C-F40D6C9079F8}"/>
              </a:ext>
            </a:extLst>
          </p:cNvPr>
          <p:cNvSpPr>
            <a:spLocks noGrp="1"/>
          </p:cNvSpPr>
          <p:nvPr>
            <p:ph type="title"/>
          </p:nvPr>
        </p:nvSpPr>
        <p:spPr/>
        <p:txBody>
          <a:bodyPr/>
          <a:lstStyle/>
          <a:p>
            <a:r>
              <a:rPr lang="en-US" dirty="0"/>
              <a:t>8. Domestic Violence</a:t>
            </a:r>
          </a:p>
        </p:txBody>
      </p:sp>
      <p:sp>
        <p:nvSpPr>
          <p:cNvPr id="3" name="Content Placeholder 2">
            <a:extLst>
              <a:ext uri="{FF2B5EF4-FFF2-40B4-BE49-F238E27FC236}">
                <a16:creationId xmlns:a16="http://schemas.microsoft.com/office/drawing/2014/main" id="{B571B3ED-084E-DD3D-480E-AF6F0325D177}"/>
              </a:ext>
            </a:extLst>
          </p:cNvPr>
          <p:cNvSpPr>
            <a:spLocks noGrp="1"/>
          </p:cNvSpPr>
          <p:nvPr>
            <p:ph idx="1"/>
          </p:nvPr>
        </p:nvSpPr>
        <p:spPr>
          <a:xfrm>
            <a:off x="1211854" y="2108201"/>
            <a:ext cx="9943825" cy="3760891"/>
          </a:xfrm>
        </p:spPr>
        <p:txBody>
          <a:bodyPr/>
          <a:lstStyle/>
          <a:p>
            <a:pPr marL="0" indent="0">
              <a:buNone/>
            </a:pPr>
            <a:r>
              <a:rPr lang="en-US" sz="2400" dirty="0"/>
              <a:t>Far fewer services are available for </a:t>
            </a:r>
            <a:r>
              <a:rPr lang="en-US" sz="2400" u="sng" dirty="0">
                <a:hlinkClick r:id="rId2"/>
              </a:rPr>
              <a:t>male victims</a:t>
            </a:r>
            <a:r>
              <a:rPr lang="en-US" sz="2400" dirty="0"/>
              <a:t>, even though men are equally likely to be </a:t>
            </a:r>
            <a:r>
              <a:rPr lang="en-US" sz="2400" u="sng" dirty="0">
                <a:hlinkClick r:id="rId3"/>
              </a:rPr>
              <a:t>victims of partner violence.</a:t>
            </a:r>
            <a:endParaRPr lang="en-US" sz="2400" u="sng" dirty="0"/>
          </a:p>
          <a:p>
            <a:pPr marL="0" indent="0">
              <a:buNone/>
            </a:pPr>
            <a:endParaRPr lang="en-US" u="sng" dirty="0"/>
          </a:p>
          <a:p>
            <a:pPr marL="0" indent="0">
              <a:buNone/>
            </a:pPr>
            <a:endParaRPr lang="en-US" u="sng"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F6C2C5EA-A391-653A-F398-906EF154B8AD}"/>
              </a:ext>
            </a:extLst>
          </p:cNvPr>
          <p:cNvPicPr>
            <a:picLocks noChangeAspect="1"/>
          </p:cNvPicPr>
          <p:nvPr/>
        </p:nvPicPr>
        <p:blipFill>
          <a:blip r:embed="rId4"/>
          <a:stretch>
            <a:fillRect/>
          </a:stretch>
        </p:blipFill>
        <p:spPr>
          <a:xfrm>
            <a:off x="8923484" y="286604"/>
            <a:ext cx="2232195" cy="1575202"/>
          </a:xfrm>
          <a:prstGeom prst="rect">
            <a:avLst/>
          </a:prstGeom>
        </p:spPr>
      </p:pic>
      <p:pic>
        <p:nvPicPr>
          <p:cNvPr id="8" name="Picture 7">
            <a:extLst>
              <a:ext uri="{FF2B5EF4-FFF2-40B4-BE49-F238E27FC236}">
                <a16:creationId xmlns:a16="http://schemas.microsoft.com/office/drawing/2014/main" id="{57A62DDE-8FD8-7FBF-1647-47A6A14F2132}"/>
              </a:ext>
            </a:extLst>
          </p:cNvPr>
          <p:cNvPicPr>
            <a:picLocks noChangeAspect="1"/>
          </p:cNvPicPr>
          <p:nvPr/>
        </p:nvPicPr>
        <p:blipFill>
          <a:blip r:embed="rId5"/>
          <a:stretch>
            <a:fillRect/>
          </a:stretch>
        </p:blipFill>
        <p:spPr>
          <a:xfrm>
            <a:off x="3687418" y="3093794"/>
            <a:ext cx="4040535" cy="3021693"/>
          </a:xfrm>
          <a:prstGeom prst="rect">
            <a:avLst/>
          </a:prstGeom>
        </p:spPr>
      </p:pic>
    </p:spTree>
    <p:extLst>
      <p:ext uri="{BB962C8B-B14F-4D97-AF65-F5344CB8AC3E}">
        <p14:creationId xmlns:p14="http://schemas.microsoft.com/office/powerpoint/2010/main" val="383072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E08C4-77D7-9C85-BA62-02C7383C3445}"/>
              </a:ext>
            </a:extLst>
          </p:cNvPr>
          <p:cNvSpPr>
            <a:spLocks noGrp="1"/>
          </p:cNvSpPr>
          <p:nvPr>
            <p:ph type="title"/>
          </p:nvPr>
        </p:nvSpPr>
        <p:spPr/>
        <p:txBody>
          <a:bodyPr/>
          <a:lstStyle/>
          <a:p>
            <a:r>
              <a:rPr lang="en-US" dirty="0"/>
              <a:t>9. Homelessness</a:t>
            </a:r>
          </a:p>
        </p:txBody>
      </p:sp>
      <p:sp>
        <p:nvSpPr>
          <p:cNvPr id="3" name="Content Placeholder 2">
            <a:extLst>
              <a:ext uri="{FF2B5EF4-FFF2-40B4-BE49-F238E27FC236}">
                <a16:creationId xmlns:a16="http://schemas.microsoft.com/office/drawing/2014/main" id="{679442A3-1226-E00D-B2A3-2CAFD92306C1}"/>
              </a:ext>
            </a:extLst>
          </p:cNvPr>
          <p:cNvSpPr>
            <a:spLocks noGrp="1"/>
          </p:cNvSpPr>
          <p:nvPr>
            <p:ph idx="1"/>
          </p:nvPr>
        </p:nvSpPr>
        <p:spPr/>
        <p:txBody>
          <a:bodyPr/>
          <a:lstStyle/>
          <a:p>
            <a:pPr marL="0" indent="0">
              <a:buNone/>
            </a:pPr>
            <a:r>
              <a:rPr lang="en-US" dirty="0"/>
              <a:t>Globally, 76% of </a:t>
            </a:r>
            <a:r>
              <a:rPr lang="en-US" u="sng" dirty="0">
                <a:hlinkClick r:id="rId2"/>
              </a:rPr>
              <a:t>homeless persons</a:t>
            </a:r>
            <a:r>
              <a:rPr lang="en-US" dirty="0"/>
              <a:t> </a:t>
            </a:r>
          </a:p>
          <a:p>
            <a:pPr marL="0" indent="0">
              <a:buNone/>
            </a:pPr>
            <a:r>
              <a:rPr lang="en-US" dirty="0"/>
              <a:t>are male.</a:t>
            </a:r>
          </a:p>
          <a:p>
            <a:endParaRPr lang="en-US" dirty="0"/>
          </a:p>
        </p:txBody>
      </p:sp>
      <p:pic>
        <p:nvPicPr>
          <p:cNvPr id="5" name="Picture 4">
            <a:extLst>
              <a:ext uri="{FF2B5EF4-FFF2-40B4-BE49-F238E27FC236}">
                <a16:creationId xmlns:a16="http://schemas.microsoft.com/office/drawing/2014/main" id="{EAEA3D3C-DB85-DB1F-7A06-EA4C8F844AAC}"/>
              </a:ext>
            </a:extLst>
          </p:cNvPr>
          <p:cNvPicPr>
            <a:picLocks noChangeAspect="1"/>
          </p:cNvPicPr>
          <p:nvPr/>
        </p:nvPicPr>
        <p:blipFill>
          <a:blip r:embed="rId3"/>
          <a:stretch>
            <a:fillRect/>
          </a:stretch>
        </p:blipFill>
        <p:spPr>
          <a:xfrm>
            <a:off x="8861988" y="207595"/>
            <a:ext cx="2293692" cy="1608771"/>
          </a:xfrm>
          <a:prstGeom prst="rect">
            <a:avLst/>
          </a:prstGeom>
        </p:spPr>
      </p:pic>
      <p:sp>
        <p:nvSpPr>
          <p:cNvPr id="8" name="Freeform 2">
            <a:extLst>
              <a:ext uri="{FF2B5EF4-FFF2-40B4-BE49-F238E27FC236}">
                <a16:creationId xmlns:a16="http://schemas.microsoft.com/office/drawing/2014/main" id="{C9B89BD7-8CFE-E31E-5D95-0C31E2F6B58D}"/>
              </a:ext>
            </a:extLst>
          </p:cNvPr>
          <p:cNvSpPr/>
          <p:nvPr/>
        </p:nvSpPr>
        <p:spPr>
          <a:xfrm>
            <a:off x="5849980" y="2108201"/>
            <a:ext cx="5385213" cy="3846922"/>
          </a:xfrm>
          <a:custGeom>
            <a:avLst/>
            <a:gdLst/>
            <a:ahLst/>
            <a:cxnLst/>
            <a:rect l="l" t="t" r="r" b="b"/>
            <a:pathLst>
              <a:path w="7265344" h="5220284">
                <a:moveTo>
                  <a:pt x="0" y="0"/>
                </a:moveTo>
                <a:lnTo>
                  <a:pt x="7265344" y="0"/>
                </a:lnTo>
                <a:lnTo>
                  <a:pt x="7265344" y="5220284"/>
                </a:lnTo>
                <a:lnTo>
                  <a:pt x="0" y="5220284"/>
                </a:lnTo>
                <a:lnTo>
                  <a:pt x="0" y="0"/>
                </a:lnTo>
                <a:close/>
              </a:path>
            </a:pathLst>
          </a:custGeom>
          <a:blipFill>
            <a:blip r:embed="rId4"/>
            <a:stretch>
              <a:fillRect/>
            </a:stretch>
          </a:blipFill>
        </p:spPr>
        <p:txBody>
          <a:bodyPr/>
          <a:lstStyle/>
          <a:p>
            <a:endParaRPr lang="en-US" dirty="0"/>
          </a:p>
        </p:txBody>
      </p:sp>
    </p:spTree>
    <p:extLst>
      <p:ext uri="{BB962C8B-B14F-4D97-AF65-F5344CB8AC3E}">
        <p14:creationId xmlns:p14="http://schemas.microsoft.com/office/powerpoint/2010/main" val="1324824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BF84-06B7-8E04-1D34-4206A7A7E22A}"/>
              </a:ext>
            </a:extLst>
          </p:cNvPr>
          <p:cNvSpPr>
            <a:spLocks noGrp="1"/>
          </p:cNvSpPr>
          <p:nvPr>
            <p:ph type="title"/>
          </p:nvPr>
        </p:nvSpPr>
        <p:spPr/>
        <p:txBody>
          <a:bodyPr/>
          <a:lstStyle/>
          <a:p>
            <a:r>
              <a:rPr lang="en-US" dirty="0"/>
              <a:t>10. Occupational </a:t>
            </a:r>
            <a:br>
              <a:rPr lang="en-US" dirty="0"/>
            </a:br>
            <a:r>
              <a:rPr lang="en-US" dirty="0"/>
              <a:t>Deaths</a:t>
            </a:r>
          </a:p>
        </p:txBody>
      </p:sp>
      <p:sp>
        <p:nvSpPr>
          <p:cNvPr id="3" name="Content Placeholder 2">
            <a:extLst>
              <a:ext uri="{FF2B5EF4-FFF2-40B4-BE49-F238E27FC236}">
                <a16:creationId xmlns:a16="http://schemas.microsoft.com/office/drawing/2014/main" id="{0FF5D46E-3C3C-8D1B-707E-06218411AF5A}"/>
              </a:ext>
            </a:extLst>
          </p:cNvPr>
          <p:cNvSpPr>
            <a:spLocks noGrp="1"/>
          </p:cNvSpPr>
          <p:nvPr>
            <p:ph idx="1"/>
          </p:nvPr>
        </p:nvSpPr>
        <p:spPr/>
        <p:txBody>
          <a:bodyPr/>
          <a:lstStyle/>
          <a:p>
            <a:pPr marL="0" indent="0">
              <a:buNone/>
            </a:pPr>
            <a:r>
              <a:rPr lang="en-US" dirty="0"/>
              <a:t>Compared to women, men face 15 times the number of </a:t>
            </a:r>
          </a:p>
          <a:p>
            <a:pPr marL="0" indent="0">
              <a:buNone/>
            </a:pPr>
            <a:r>
              <a:rPr lang="en-US" u="sng" dirty="0">
                <a:hlinkClick r:id="rId2"/>
              </a:rPr>
              <a:t>occupational deaths</a:t>
            </a:r>
            <a:r>
              <a:rPr lang="en-US" dirty="0"/>
              <a:t> from accidents: </a:t>
            </a:r>
          </a:p>
          <a:p>
            <a:pPr>
              <a:buFont typeface="Arial" panose="020B0604020202020204" pitchFamily="34" charset="0"/>
              <a:buChar char="•"/>
            </a:pPr>
            <a:r>
              <a:rPr lang="en-US" dirty="0"/>
              <a:t> Men: 6.2 deaths/100,000 workers</a:t>
            </a:r>
          </a:p>
          <a:p>
            <a:pPr>
              <a:buFont typeface="Arial" panose="020B0604020202020204" pitchFamily="34" charset="0"/>
              <a:buChar char="•"/>
            </a:pPr>
            <a:r>
              <a:rPr lang="en-US" dirty="0"/>
              <a:t> Women: 0.4/100,000 workers</a:t>
            </a:r>
          </a:p>
          <a:p>
            <a:endParaRPr lang="en-US" dirty="0"/>
          </a:p>
        </p:txBody>
      </p:sp>
      <p:pic>
        <p:nvPicPr>
          <p:cNvPr id="5" name="Picture 4">
            <a:extLst>
              <a:ext uri="{FF2B5EF4-FFF2-40B4-BE49-F238E27FC236}">
                <a16:creationId xmlns:a16="http://schemas.microsoft.com/office/drawing/2014/main" id="{8AD08058-575A-CB23-92A3-BBD3308AD137}"/>
              </a:ext>
            </a:extLst>
          </p:cNvPr>
          <p:cNvPicPr>
            <a:picLocks noChangeAspect="1"/>
          </p:cNvPicPr>
          <p:nvPr/>
        </p:nvPicPr>
        <p:blipFill>
          <a:blip r:embed="rId3"/>
          <a:stretch>
            <a:fillRect/>
          </a:stretch>
        </p:blipFill>
        <p:spPr>
          <a:xfrm>
            <a:off x="8964538" y="286604"/>
            <a:ext cx="2191141" cy="1570574"/>
          </a:xfrm>
          <a:prstGeom prst="rect">
            <a:avLst/>
          </a:prstGeom>
        </p:spPr>
      </p:pic>
      <p:pic>
        <p:nvPicPr>
          <p:cNvPr id="7" name="Picture 6">
            <a:extLst>
              <a:ext uri="{FF2B5EF4-FFF2-40B4-BE49-F238E27FC236}">
                <a16:creationId xmlns:a16="http://schemas.microsoft.com/office/drawing/2014/main" id="{AD8ED96C-FBEC-6CD6-E7E6-7FB1E16A02BF}"/>
              </a:ext>
            </a:extLst>
          </p:cNvPr>
          <p:cNvPicPr>
            <a:picLocks noChangeAspect="1"/>
          </p:cNvPicPr>
          <p:nvPr/>
        </p:nvPicPr>
        <p:blipFill>
          <a:blip r:embed="rId4"/>
          <a:stretch>
            <a:fillRect/>
          </a:stretch>
        </p:blipFill>
        <p:spPr>
          <a:xfrm>
            <a:off x="5626835" y="2228019"/>
            <a:ext cx="4433273" cy="3676373"/>
          </a:xfrm>
          <a:prstGeom prst="rect">
            <a:avLst/>
          </a:prstGeom>
        </p:spPr>
      </p:pic>
    </p:spTree>
    <p:extLst>
      <p:ext uri="{BB962C8B-B14F-4D97-AF65-F5344CB8AC3E}">
        <p14:creationId xmlns:p14="http://schemas.microsoft.com/office/powerpoint/2010/main" val="3229361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D679-B71D-26AE-3810-B13F0811DC18}"/>
              </a:ext>
            </a:extLst>
          </p:cNvPr>
          <p:cNvSpPr>
            <a:spLocks noGrp="1"/>
          </p:cNvSpPr>
          <p:nvPr>
            <p:ph type="title"/>
          </p:nvPr>
        </p:nvSpPr>
        <p:spPr/>
        <p:txBody>
          <a:bodyPr/>
          <a:lstStyle/>
          <a:p>
            <a:r>
              <a:rPr lang="en-US" dirty="0"/>
              <a:t>11. Reproductive and </a:t>
            </a:r>
            <a:br>
              <a:rPr lang="en-US" dirty="0"/>
            </a:br>
            <a:r>
              <a:rPr lang="en-US" dirty="0"/>
              <a:t>Adoptive Rights</a:t>
            </a:r>
          </a:p>
        </p:txBody>
      </p:sp>
      <p:sp>
        <p:nvSpPr>
          <p:cNvPr id="3" name="Content Placeholder 2">
            <a:extLst>
              <a:ext uri="{FF2B5EF4-FFF2-40B4-BE49-F238E27FC236}">
                <a16:creationId xmlns:a16="http://schemas.microsoft.com/office/drawing/2014/main" id="{5E48ED32-5564-7ED1-96E8-F362591E7613}"/>
              </a:ext>
            </a:extLst>
          </p:cNvPr>
          <p:cNvSpPr>
            <a:spLocks noGrp="1"/>
          </p:cNvSpPr>
          <p:nvPr>
            <p:ph idx="1"/>
          </p:nvPr>
        </p:nvSpPr>
        <p:spPr>
          <a:xfrm>
            <a:off x="1097280" y="2121453"/>
            <a:ext cx="10058400" cy="3760891"/>
          </a:xfrm>
        </p:spPr>
        <p:txBody>
          <a:bodyPr/>
          <a:lstStyle/>
          <a:p>
            <a:pPr marL="0" indent="0">
              <a:buNone/>
            </a:pPr>
            <a:r>
              <a:rPr lang="en-US" sz="2400" dirty="0"/>
              <a:t>In most countries, men have few or no </a:t>
            </a:r>
            <a:r>
              <a:rPr lang="en-US" sz="2400" u="sng" dirty="0">
                <a:hlinkClick r:id="rId2"/>
              </a:rPr>
              <a:t>adoptive and reproductive rights</a:t>
            </a:r>
            <a:r>
              <a:rPr lang="en-US" sz="2400" dirty="0"/>
              <a:t>.</a:t>
            </a:r>
          </a:p>
          <a:p>
            <a:endParaRPr lang="en-US" dirty="0"/>
          </a:p>
        </p:txBody>
      </p:sp>
      <p:pic>
        <p:nvPicPr>
          <p:cNvPr id="5" name="Picture 4">
            <a:extLst>
              <a:ext uri="{FF2B5EF4-FFF2-40B4-BE49-F238E27FC236}">
                <a16:creationId xmlns:a16="http://schemas.microsoft.com/office/drawing/2014/main" id="{FB148C05-1569-B701-C905-EE8A6C7DEBF7}"/>
              </a:ext>
            </a:extLst>
          </p:cNvPr>
          <p:cNvPicPr>
            <a:picLocks noChangeAspect="1"/>
          </p:cNvPicPr>
          <p:nvPr/>
        </p:nvPicPr>
        <p:blipFill>
          <a:blip r:embed="rId3"/>
          <a:stretch>
            <a:fillRect/>
          </a:stretch>
        </p:blipFill>
        <p:spPr>
          <a:xfrm>
            <a:off x="8896535" y="170390"/>
            <a:ext cx="2311112" cy="1610531"/>
          </a:xfrm>
          <a:prstGeom prst="rect">
            <a:avLst/>
          </a:prstGeom>
        </p:spPr>
      </p:pic>
      <p:pic>
        <p:nvPicPr>
          <p:cNvPr id="7" name="Picture 6">
            <a:extLst>
              <a:ext uri="{FF2B5EF4-FFF2-40B4-BE49-F238E27FC236}">
                <a16:creationId xmlns:a16="http://schemas.microsoft.com/office/drawing/2014/main" id="{11CFEAAC-8BB7-1C74-B75C-7D9B916AED56}"/>
              </a:ext>
            </a:extLst>
          </p:cNvPr>
          <p:cNvPicPr>
            <a:picLocks noChangeAspect="1"/>
          </p:cNvPicPr>
          <p:nvPr/>
        </p:nvPicPr>
        <p:blipFill>
          <a:blip r:embed="rId4"/>
          <a:stretch>
            <a:fillRect/>
          </a:stretch>
        </p:blipFill>
        <p:spPr>
          <a:xfrm>
            <a:off x="2743200" y="3177343"/>
            <a:ext cx="7112807" cy="1877578"/>
          </a:xfrm>
          <a:prstGeom prst="rect">
            <a:avLst/>
          </a:prstGeom>
        </p:spPr>
      </p:pic>
    </p:spTree>
    <p:extLst>
      <p:ext uri="{BB962C8B-B14F-4D97-AF65-F5344CB8AC3E}">
        <p14:creationId xmlns:p14="http://schemas.microsoft.com/office/powerpoint/2010/main" val="335661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CFBC-4E58-40E6-9F2E-19DC6A72D583}"/>
              </a:ext>
            </a:extLst>
          </p:cNvPr>
          <p:cNvSpPr>
            <a:spLocks noGrp="1"/>
          </p:cNvSpPr>
          <p:nvPr>
            <p:ph type="title"/>
          </p:nvPr>
        </p:nvSpPr>
        <p:spPr/>
        <p:txBody>
          <a:bodyPr/>
          <a:lstStyle/>
          <a:p>
            <a:r>
              <a:rPr lang="en-US" dirty="0"/>
              <a:t>12. Media Portrayals</a:t>
            </a:r>
          </a:p>
        </p:txBody>
      </p:sp>
      <p:sp>
        <p:nvSpPr>
          <p:cNvPr id="3" name="Content Placeholder 2">
            <a:extLst>
              <a:ext uri="{FF2B5EF4-FFF2-40B4-BE49-F238E27FC236}">
                <a16:creationId xmlns:a16="http://schemas.microsoft.com/office/drawing/2014/main" id="{60A1B9BC-CBC8-2BA5-86A1-BD6FFE364480}"/>
              </a:ext>
            </a:extLst>
          </p:cNvPr>
          <p:cNvSpPr>
            <a:spLocks noGrp="1"/>
          </p:cNvSpPr>
          <p:nvPr>
            <p:ph idx="1"/>
          </p:nvPr>
        </p:nvSpPr>
        <p:spPr/>
        <p:txBody>
          <a:bodyPr/>
          <a:lstStyle/>
          <a:p>
            <a:pPr marL="0" indent="0">
              <a:buNone/>
            </a:pPr>
            <a:r>
              <a:rPr lang="en-US" sz="2400" dirty="0"/>
              <a:t>A </a:t>
            </a:r>
            <a:r>
              <a:rPr lang="en-US" sz="2400" u="sng" dirty="0">
                <a:hlinkClick r:id="rId2"/>
              </a:rPr>
              <a:t>multi-country analysis</a:t>
            </a:r>
            <a:r>
              <a:rPr lang="en-US" sz="2400" dirty="0"/>
              <a:t> found that media portrayals of men are: </a:t>
            </a:r>
          </a:p>
          <a:p>
            <a:pPr marL="0" indent="0">
              <a:buNone/>
            </a:pPr>
            <a:r>
              <a:rPr lang="en-US" sz="2400" dirty="0"/>
              <a:t>69% unfavorable, 12% favorable, and 19% neutral or balanced.</a:t>
            </a:r>
          </a:p>
          <a:p>
            <a:pPr marL="0" indent="0">
              <a:buNone/>
            </a:pPr>
            <a:r>
              <a:rPr lang="en-US" i="1" dirty="0"/>
              <a:t>Recent example of bias -- by the Institute for Family Studies:</a:t>
            </a:r>
          </a:p>
          <a:p>
            <a:pPr marL="0" indent="0">
              <a:buNone/>
            </a:pPr>
            <a:endParaRPr lang="en-US" dirty="0"/>
          </a:p>
          <a:p>
            <a:pPr marL="0"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B2BF554E-E470-574B-3E46-6131E4F450BF}"/>
              </a:ext>
            </a:extLst>
          </p:cNvPr>
          <p:cNvPicPr>
            <a:picLocks noChangeAspect="1"/>
          </p:cNvPicPr>
          <p:nvPr/>
        </p:nvPicPr>
        <p:blipFill>
          <a:blip r:embed="rId3"/>
          <a:stretch>
            <a:fillRect/>
          </a:stretch>
        </p:blipFill>
        <p:spPr>
          <a:xfrm>
            <a:off x="8826854" y="202934"/>
            <a:ext cx="2328826" cy="1669409"/>
          </a:xfrm>
          <a:prstGeom prst="rect">
            <a:avLst/>
          </a:prstGeom>
        </p:spPr>
      </p:pic>
      <p:pic>
        <p:nvPicPr>
          <p:cNvPr id="7" name="Picture 6">
            <a:extLst>
              <a:ext uri="{FF2B5EF4-FFF2-40B4-BE49-F238E27FC236}">
                <a16:creationId xmlns:a16="http://schemas.microsoft.com/office/drawing/2014/main" id="{81DC81C8-D973-FE12-32BA-B1017E751511}"/>
              </a:ext>
            </a:extLst>
          </p:cNvPr>
          <p:cNvPicPr>
            <a:picLocks noChangeAspect="1"/>
          </p:cNvPicPr>
          <p:nvPr/>
        </p:nvPicPr>
        <p:blipFill>
          <a:blip r:embed="rId4"/>
          <a:stretch>
            <a:fillRect/>
          </a:stretch>
        </p:blipFill>
        <p:spPr>
          <a:xfrm>
            <a:off x="2134237" y="3833814"/>
            <a:ext cx="3384421" cy="2154547"/>
          </a:xfrm>
          <a:prstGeom prst="rect">
            <a:avLst/>
          </a:prstGeom>
        </p:spPr>
      </p:pic>
      <p:pic>
        <p:nvPicPr>
          <p:cNvPr id="9" name="Picture 8">
            <a:extLst>
              <a:ext uri="{FF2B5EF4-FFF2-40B4-BE49-F238E27FC236}">
                <a16:creationId xmlns:a16="http://schemas.microsoft.com/office/drawing/2014/main" id="{49516BAD-EBDF-18E4-A8BA-E62F906EE8F0}"/>
              </a:ext>
            </a:extLst>
          </p:cNvPr>
          <p:cNvPicPr>
            <a:picLocks noChangeAspect="1"/>
          </p:cNvPicPr>
          <p:nvPr/>
        </p:nvPicPr>
        <p:blipFill>
          <a:blip r:embed="rId5"/>
          <a:stretch>
            <a:fillRect/>
          </a:stretch>
        </p:blipFill>
        <p:spPr>
          <a:xfrm>
            <a:off x="5836048" y="3733719"/>
            <a:ext cx="4741837" cy="2354735"/>
          </a:xfrm>
          <a:prstGeom prst="rect">
            <a:avLst/>
          </a:prstGeom>
        </p:spPr>
      </p:pic>
    </p:spTree>
    <p:extLst>
      <p:ext uri="{BB962C8B-B14F-4D97-AF65-F5344CB8AC3E}">
        <p14:creationId xmlns:p14="http://schemas.microsoft.com/office/powerpoint/2010/main" val="97592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4874-C09C-A779-4AB5-D3D769F899C2}"/>
              </a:ext>
            </a:extLst>
          </p:cNvPr>
          <p:cNvSpPr>
            <a:spLocks noGrp="1"/>
          </p:cNvSpPr>
          <p:nvPr>
            <p:ph type="title"/>
          </p:nvPr>
        </p:nvSpPr>
        <p:spPr/>
        <p:txBody>
          <a:bodyPr>
            <a:noAutofit/>
          </a:bodyPr>
          <a:lstStyle/>
          <a:p>
            <a:r>
              <a:rPr lang="en-US" sz="4000" dirty="0"/>
              <a:t>So what is the United Nations doing to address the 12 areas of male inequality?</a:t>
            </a:r>
          </a:p>
        </p:txBody>
      </p:sp>
      <p:sp>
        <p:nvSpPr>
          <p:cNvPr id="3" name="Content Placeholder 2">
            <a:extLst>
              <a:ext uri="{FF2B5EF4-FFF2-40B4-BE49-F238E27FC236}">
                <a16:creationId xmlns:a16="http://schemas.microsoft.com/office/drawing/2014/main" id="{30076F1D-A972-E027-1D40-65015DFFF483}"/>
              </a:ext>
            </a:extLst>
          </p:cNvPr>
          <p:cNvSpPr>
            <a:spLocks noGrp="1"/>
          </p:cNvSpPr>
          <p:nvPr>
            <p:ph idx="1"/>
          </p:nvPr>
        </p:nvSpPr>
        <p:spPr/>
        <p:txBody>
          <a:bodyPr/>
          <a:lstStyle/>
          <a:p>
            <a:r>
              <a:rPr lang="en-US" sz="2400" b="1" dirty="0"/>
              <a:t>We did an in-depth search for UN programs designed specifically for men, at these UN agencies:</a:t>
            </a:r>
          </a:p>
          <a:p>
            <a:r>
              <a:rPr lang="en-US" b="1" dirty="0"/>
              <a:t>1. World Health Organization</a:t>
            </a:r>
          </a:p>
          <a:p>
            <a:r>
              <a:rPr lang="en-US" b="1" dirty="0"/>
              <a:t>2. Human Rights Council</a:t>
            </a:r>
          </a:p>
          <a:p>
            <a:r>
              <a:rPr lang="en-US" b="1" dirty="0"/>
              <a:t>3. Others</a:t>
            </a:r>
          </a:p>
        </p:txBody>
      </p:sp>
    </p:spTree>
    <p:extLst>
      <p:ext uri="{BB962C8B-B14F-4D97-AF65-F5344CB8AC3E}">
        <p14:creationId xmlns:p14="http://schemas.microsoft.com/office/powerpoint/2010/main" val="60294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909C-A75E-74A8-A50C-7C0269236C25}"/>
              </a:ext>
            </a:extLst>
          </p:cNvPr>
          <p:cNvSpPr>
            <a:spLocks noGrp="1"/>
          </p:cNvSpPr>
          <p:nvPr>
            <p:ph type="title"/>
          </p:nvPr>
        </p:nvSpPr>
        <p:spPr/>
        <p:txBody>
          <a:bodyPr>
            <a:normAutofit/>
          </a:bodyPr>
          <a:lstStyle/>
          <a:p>
            <a:r>
              <a:rPr lang="en-US" dirty="0"/>
              <a:t>Universal Declaration of </a:t>
            </a:r>
            <a:br>
              <a:rPr lang="en-US" dirty="0"/>
            </a:br>
            <a:r>
              <a:rPr lang="en-US" dirty="0"/>
              <a:t>Human Rights -1948</a:t>
            </a:r>
          </a:p>
        </p:txBody>
      </p:sp>
      <p:pic>
        <p:nvPicPr>
          <p:cNvPr id="3" name="Picture 2">
            <a:extLst>
              <a:ext uri="{FF2B5EF4-FFF2-40B4-BE49-F238E27FC236}">
                <a16:creationId xmlns:a16="http://schemas.microsoft.com/office/drawing/2014/main" id="{47E4C344-6736-42D3-EBC6-FB30DD3FF764}"/>
              </a:ext>
            </a:extLst>
          </p:cNvPr>
          <p:cNvPicPr>
            <a:picLocks noChangeAspect="1"/>
          </p:cNvPicPr>
          <p:nvPr/>
        </p:nvPicPr>
        <p:blipFill>
          <a:blip r:embed="rId2"/>
          <a:stretch>
            <a:fillRect/>
          </a:stretch>
        </p:blipFill>
        <p:spPr>
          <a:xfrm>
            <a:off x="2564293" y="2841199"/>
            <a:ext cx="5101812" cy="3282690"/>
          </a:xfrm>
          <a:prstGeom prst="rect">
            <a:avLst/>
          </a:prstGeom>
        </p:spPr>
      </p:pic>
      <p:sp>
        <p:nvSpPr>
          <p:cNvPr id="5" name="TextBox 4">
            <a:extLst>
              <a:ext uri="{FF2B5EF4-FFF2-40B4-BE49-F238E27FC236}">
                <a16:creationId xmlns:a16="http://schemas.microsoft.com/office/drawing/2014/main" id="{5383FE67-B47C-3CE0-3048-00DD798B00D2}"/>
              </a:ext>
            </a:extLst>
          </p:cNvPr>
          <p:cNvSpPr txBox="1"/>
          <p:nvPr/>
        </p:nvSpPr>
        <p:spPr>
          <a:xfrm>
            <a:off x="2564293" y="2101334"/>
            <a:ext cx="4790663" cy="646331"/>
          </a:xfrm>
          <a:prstGeom prst="rect">
            <a:avLst/>
          </a:prstGeom>
          <a:noFill/>
        </p:spPr>
        <p:txBody>
          <a:bodyPr wrap="square">
            <a:spAutoFit/>
          </a:bodyPr>
          <a:lstStyle/>
          <a:p>
            <a:r>
              <a:rPr lang="en-US" dirty="0"/>
              <a:t>Foundational document of the UN. Specifically prohibits sex discrimination:</a:t>
            </a:r>
          </a:p>
        </p:txBody>
      </p:sp>
    </p:spTree>
    <p:extLst>
      <p:ext uri="{BB962C8B-B14F-4D97-AF65-F5344CB8AC3E}">
        <p14:creationId xmlns:p14="http://schemas.microsoft.com/office/powerpoint/2010/main" val="237736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DA1A-20A6-BB24-A813-7FD9121B4C87}"/>
              </a:ext>
            </a:extLst>
          </p:cNvPr>
          <p:cNvSpPr>
            <a:spLocks noGrp="1"/>
          </p:cNvSpPr>
          <p:nvPr>
            <p:ph type="title"/>
          </p:nvPr>
        </p:nvSpPr>
        <p:spPr/>
        <p:txBody>
          <a:bodyPr/>
          <a:lstStyle/>
          <a:p>
            <a:r>
              <a:rPr lang="en-US" dirty="0"/>
              <a:t>The (somewhat) Good, the Bad, and the (very) Ugly…</a:t>
            </a:r>
          </a:p>
        </p:txBody>
      </p:sp>
      <p:sp>
        <p:nvSpPr>
          <p:cNvPr id="3" name="Content Placeholder 2">
            <a:extLst>
              <a:ext uri="{FF2B5EF4-FFF2-40B4-BE49-F238E27FC236}">
                <a16:creationId xmlns:a16="http://schemas.microsoft.com/office/drawing/2014/main" id="{A576AE15-9DB9-C56D-4735-828C903667BB}"/>
              </a:ext>
            </a:extLst>
          </p:cNvPr>
          <p:cNvSpPr>
            <a:spLocks noGrp="1"/>
          </p:cNvSpPr>
          <p:nvPr>
            <p:ph idx="1"/>
          </p:nvPr>
        </p:nvSpPr>
        <p:spPr/>
        <p:txBody>
          <a:bodyPr>
            <a:normAutofit/>
          </a:bodyPr>
          <a:lstStyle/>
          <a:p>
            <a:r>
              <a:rPr lang="en-US" sz="3200" dirty="0"/>
              <a:t>The Good: </a:t>
            </a:r>
          </a:p>
          <a:p>
            <a:r>
              <a:rPr lang="en-US" sz="3200" dirty="0"/>
              <a:t>1. World Health Organization</a:t>
            </a:r>
          </a:p>
          <a:p>
            <a:r>
              <a:rPr lang="en-US" sz="3200" dirty="0"/>
              <a:t>2. Three publications on fatherhood</a:t>
            </a:r>
          </a:p>
        </p:txBody>
      </p:sp>
      <p:pic>
        <p:nvPicPr>
          <p:cNvPr id="5" name="Picture 4">
            <a:extLst>
              <a:ext uri="{FF2B5EF4-FFF2-40B4-BE49-F238E27FC236}">
                <a16:creationId xmlns:a16="http://schemas.microsoft.com/office/drawing/2014/main" id="{A91F38DA-9859-B887-EBB4-7A6E00DF7B31}"/>
              </a:ext>
            </a:extLst>
          </p:cNvPr>
          <p:cNvPicPr>
            <a:picLocks noChangeAspect="1"/>
          </p:cNvPicPr>
          <p:nvPr/>
        </p:nvPicPr>
        <p:blipFill>
          <a:blip r:embed="rId2"/>
          <a:stretch>
            <a:fillRect/>
          </a:stretch>
        </p:blipFill>
        <p:spPr>
          <a:xfrm>
            <a:off x="7975956" y="2262329"/>
            <a:ext cx="2819794" cy="2848373"/>
          </a:xfrm>
          <a:prstGeom prst="rect">
            <a:avLst/>
          </a:prstGeom>
        </p:spPr>
      </p:pic>
    </p:spTree>
    <p:extLst>
      <p:ext uri="{BB962C8B-B14F-4D97-AF65-F5344CB8AC3E}">
        <p14:creationId xmlns:p14="http://schemas.microsoft.com/office/powerpoint/2010/main" val="3667266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A1D8-6566-A879-4F33-7E0301AB4EF0}"/>
              </a:ext>
            </a:extLst>
          </p:cNvPr>
          <p:cNvSpPr>
            <a:spLocks noGrp="1"/>
          </p:cNvSpPr>
          <p:nvPr>
            <p:ph type="title"/>
          </p:nvPr>
        </p:nvSpPr>
        <p:spPr/>
        <p:txBody>
          <a:bodyPr/>
          <a:lstStyle/>
          <a:p>
            <a:r>
              <a:rPr lang="en-US" dirty="0"/>
              <a:t>1. World Health Organization – </a:t>
            </a:r>
            <a:br>
              <a:rPr lang="en-US" dirty="0"/>
            </a:br>
            <a:r>
              <a:rPr lang="en-US" dirty="0"/>
              <a:t>    European Region, 2018</a:t>
            </a:r>
          </a:p>
        </p:txBody>
      </p:sp>
      <p:pic>
        <p:nvPicPr>
          <p:cNvPr id="7" name="Content Placeholder 6">
            <a:extLst>
              <a:ext uri="{FF2B5EF4-FFF2-40B4-BE49-F238E27FC236}">
                <a16:creationId xmlns:a16="http://schemas.microsoft.com/office/drawing/2014/main" id="{1AFCECEB-CB2D-08C2-BC29-F51DA53CB870}"/>
              </a:ext>
            </a:extLst>
          </p:cNvPr>
          <p:cNvPicPr>
            <a:picLocks noGrp="1" noChangeAspect="1"/>
          </p:cNvPicPr>
          <p:nvPr>
            <p:ph idx="1"/>
          </p:nvPr>
        </p:nvPicPr>
        <p:blipFill>
          <a:blip r:embed="rId2"/>
          <a:stretch>
            <a:fillRect/>
          </a:stretch>
        </p:blipFill>
        <p:spPr>
          <a:xfrm>
            <a:off x="1313585" y="2616566"/>
            <a:ext cx="4782415" cy="1624868"/>
          </a:xfrm>
          <a:prstGeom prst="rect">
            <a:avLst/>
          </a:prstGeom>
        </p:spPr>
      </p:pic>
      <p:pic>
        <p:nvPicPr>
          <p:cNvPr id="9" name="Picture 8">
            <a:extLst>
              <a:ext uri="{FF2B5EF4-FFF2-40B4-BE49-F238E27FC236}">
                <a16:creationId xmlns:a16="http://schemas.microsoft.com/office/drawing/2014/main" id="{F706C5A9-E229-36AA-65E8-E9D6B3CFB852}"/>
              </a:ext>
            </a:extLst>
          </p:cNvPr>
          <p:cNvPicPr>
            <a:picLocks noChangeAspect="1"/>
          </p:cNvPicPr>
          <p:nvPr/>
        </p:nvPicPr>
        <p:blipFill>
          <a:blip r:embed="rId3"/>
          <a:stretch>
            <a:fillRect/>
          </a:stretch>
        </p:blipFill>
        <p:spPr>
          <a:xfrm>
            <a:off x="6573079" y="1979022"/>
            <a:ext cx="4424344" cy="4193832"/>
          </a:xfrm>
          <a:prstGeom prst="rect">
            <a:avLst/>
          </a:prstGeom>
        </p:spPr>
      </p:pic>
    </p:spTree>
    <p:extLst>
      <p:ext uri="{BB962C8B-B14F-4D97-AF65-F5344CB8AC3E}">
        <p14:creationId xmlns:p14="http://schemas.microsoft.com/office/powerpoint/2010/main" val="975705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E0CC-7E10-F918-9046-6865399D60B9}"/>
              </a:ext>
            </a:extLst>
          </p:cNvPr>
          <p:cNvSpPr>
            <a:spLocks noGrp="1"/>
          </p:cNvSpPr>
          <p:nvPr>
            <p:ph type="title"/>
          </p:nvPr>
        </p:nvSpPr>
        <p:spPr/>
        <p:txBody>
          <a:bodyPr/>
          <a:lstStyle/>
          <a:p>
            <a:r>
              <a:rPr lang="en-US" dirty="0"/>
              <a:t>WHO: International Men’s Day, Nov. 19</a:t>
            </a:r>
          </a:p>
        </p:txBody>
      </p:sp>
      <p:sp>
        <p:nvSpPr>
          <p:cNvPr id="3" name="Content Placeholder 2">
            <a:extLst>
              <a:ext uri="{FF2B5EF4-FFF2-40B4-BE49-F238E27FC236}">
                <a16:creationId xmlns:a16="http://schemas.microsoft.com/office/drawing/2014/main" id="{B1F8BAD6-AEF0-0D44-FFCF-0EDC98B0E16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3F7E9B5-A655-0EF3-D5B3-CC159249FC20}"/>
              </a:ext>
            </a:extLst>
          </p:cNvPr>
          <p:cNvPicPr>
            <a:picLocks noChangeAspect="1"/>
          </p:cNvPicPr>
          <p:nvPr/>
        </p:nvPicPr>
        <p:blipFill>
          <a:blip r:embed="rId2"/>
          <a:stretch>
            <a:fillRect/>
          </a:stretch>
        </p:blipFill>
        <p:spPr>
          <a:xfrm>
            <a:off x="1097280" y="2108201"/>
            <a:ext cx="5553850" cy="3534268"/>
          </a:xfrm>
          <a:prstGeom prst="rect">
            <a:avLst/>
          </a:prstGeom>
        </p:spPr>
      </p:pic>
      <p:pic>
        <p:nvPicPr>
          <p:cNvPr id="7" name="Picture 6">
            <a:extLst>
              <a:ext uri="{FF2B5EF4-FFF2-40B4-BE49-F238E27FC236}">
                <a16:creationId xmlns:a16="http://schemas.microsoft.com/office/drawing/2014/main" id="{5C7BE739-1917-F807-8F50-7703510EF550}"/>
              </a:ext>
            </a:extLst>
          </p:cNvPr>
          <p:cNvPicPr>
            <a:picLocks noChangeAspect="1"/>
          </p:cNvPicPr>
          <p:nvPr/>
        </p:nvPicPr>
        <p:blipFill>
          <a:blip r:embed="rId3"/>
          <a:stretch>
            <a:fillRect/>
          </a:stretch>
        </p:blipFill>
        <p:spPr>
          <a:xfrm>
            <a:off x="5655186" y="2223114"/>
            <a:ext cx="5439534" cy="1450757"/>
          </a:xfrm>
          <a:prstGeom prst="rect">
            <a:avLst/>
          </a:prstGeom>
        </p:spPr>
      </p:pic>
      <p:pic>
        <p:nvPicPr>
          <p:cNvPr id="9" name="Picture 8">
            <a:extLst>
              <a:ext uri="{FF2B5EF4-FFF2-40B4-BE49-F238E27FC236}">
                <a16:creationId xmlns:a16="http://schemas.microsoft.com/office/drawing/2014/main" id="{1F48B9EE-3180-3665-E35F-FEF7D4CBC5F0}"/>
              </a:ext>
            </a:extLst>
          </p:cNvPr>
          <p:cNvPicPr>
            <a:picLocks noChangeAspect="1"/>
          </p:cNvPicPr>
          <p:nvPr/>
        </p:nvPicPr>
        <p:blipFill>
          <a:blip r:embed="rId4"/>
          <a:stretch>
            <a:fillRect/>
          </a:stretch>
        </p:blipFill>
        <p:spPr>
          <a:xfrm>
            <a:off x="5805945" y="4351408"/>
            <a:ext cx="5749952" cy="1239338"/>
          </a:xfrm>
          <a:prstGeom prst="rect">
            <a:avLst/>
          </a:prstGeom>
        </p:spPr>
      </p:pic>
    </p:spTree>
    <p:extLst>
      <p:ext uri="{BB962C8B-B14F-4D97-AF65-F5344CB8AC3E}">
        <p14:creationId xmlns:p14="http://schemas.microsoft.com/office/powerpoint/2010/main" val="99450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E629-311D-6691-9877-8A4A9D8C0562}"/>
              </a:ext>
            </a:extLst>
          </p:cNvPr>
          <p:cNvSpPr>
            <a:spLocks noGrp="1"/>
          </p:cNvSpPr>
          <p:nvPr>
            <p:ph type="title"/>
          </p:nvPr>
        </p:nvSpPr>
        <p:spPr/>
        <p:txBody>
          <a:bodyPr/>
          <a:lstStyle/>
          <a:p>
            <a:r>
              <a:rPr lang="en-US" dirty="0"/>
              <a:t>2. Three reports in recent years…</a:t>
            </a:r>
          </a:p>
        </p:txBody>
      </p:sp>
      <p:sp>
        <p:nvSpPr>
          <p:cNvPr id="3" name="Content Placeholder 2">
            <a:extLst>
              <a:ext uri="{FF2B5EF4-FFF2-40B4-BE49-F238E27FC236}">
                <a16:creationId xmlns:a16="http://schemas.microsoft.com/office/drawing/2014/main" id="{B51B4607-E078-6FFD-B500-F2F19F4A1808}"/>
              </a:ext>
            </a:extLst>
          </p:cNvPr>
          <p:cNvSpPr>
            <a:spLocks noGrp="1"/>
          </p:cNvSpPr>
          <p:nvPr>
            <p:ph idx="1"/>
          </p:nvPr>
        </p:nvSpPr>
        <p:spPr/>
        <p:txBody>
          <a:bodyPr/>
          <a:lstStyle/>
          <a:p>
            <a:r>
              <a:rPr lang="en-US" sz="2000" dirty="0"/>
              <a:t>1. Department of Economic and Social   </a:t>
            </a:r>
            <a:br>
              <a:rPr lang="en-US" sz="2000" dirty="0"/>
            </a:br>
            <a:r>
              <a:rPr lang="en-US" sz="2000" dirty="0"/>
              <a:t>    Affairs, Fatherhood and Families, 2011</a:t>
            </a:r>
          </a:p>
          <a:p>
            <a:r>
              <a:rPr lang="en-US" dirty="0"/>
              <a:t>2. </a:t>
            </a:r>
            <a:r>
              <a:rPr lang="en-US" sz="2000" dirty="0"/>
              <a:t>UNICEF: Family and Fatherhood: A </a:t>
            </a:r>
            <a:br>
              <a:rPr lang="en-US" sz="2000" dirty="0"/>
            </a:br>
            <a:r>
              <a:rPr lang="en-US" sz="2000" dirty="0"/>
              <a:t>    Gender Transformative Approach, 2020</a:t>
            </a:r>
          </a:p>
          <a:p>
            <a:r>
              <a:rPr lang="en-US" dirty="0"/>
              <a:t>3. UNPF: Compendium on </a:t>
            </a:r>
            <a:br>
              <a:rPr lang="en-US" dirty="0"/>
            </a:br>
            <a:r>
              <a:rPr lang="en-US" dirty="0"/>
              <a:t>    Fatherhood </a:t>
            </a:r>
            <a:r>
              <a:rPr lang="en-US" dirty="0" err="1"/>
              <a:t>Programmes</a:t>
            </a:r>
            <a:r>
              <a:rPr lang="en-US" dirty="0"/>
              <a:t>, 2021</a:t>
            </a:r>
          </a:p>
          <a:p>
            <a:pPr marL="0" indent="0">
              <a:buNone/>
            </a:pPr>
            <a:endParaRPr lang="en-US" dirty="0"/>
          </a:p>
        </p:txBody>
      </p:sp>
      <p:pic>
        <p:nvPicPr>
          <p:cNvPr id="4" name="Picture 3">
            <a:extLst>
              <a:ext uri="{FF2B5EF4-FFF2-40B4-BE49-F238E27FC236}">
                <a16:creationId xmlns:a16="http://schemas.microsoft.com/office/drawing/2014/main" id="{0A541963-3AD9-7097-5FB3-708C84FFC999}"/>
              </a:ext>
            </a:extLst>
          </p:cNvPr>
          <p:cNvPicPr>
            <a:picLocks noChangeAspect="1"/>
          </p:cNvPicPr>
          <p:nvPr/>
        </p:nvPicPr>
        <p:blipFill>
          <a:blip r:embed="rId2"/>
          <a:stretch>
            <a:fillRect/>
          </a:stretch>
        </p:blipFill>
        <p:spPr>
          <a:xfrm>
            <a:off x="2150092" y="4551284"/>
            <a:ext cx="2769778" cy="1758483"/>
          </a:xfrm>
          <a:prstGeom prst="rect">
            <a:avLst/>
          </a:prstGeom>
        </p:spPr>
      </p:pic>
      <p:pic>
        <p:nvPicPr>
          <p:cNvPr id="5" name="Picture 4">
            <a:extLst>
              <a:ext uri="{FF2B5EF4-FFF2-40B4-BE49-F238E27FC236}">
                <a16:creationId xmlns:a16="http://schemas.microsoft.com/office/drawing/2014/main" id="{5778C75B-C6DF-408E-679F-D2EAFF99EA66}"/>
              </a:ext>
            </a:extLst>
          </p:cNvPr>
          <p:cNvPicPr>
            <a:picLocks noChangeAspect="1"/>
          </p:cNvPicPr>
          <p:nvPr/>
        </p:nvPicPr>
        <p:blipFill>
          <a:blip r:embed="rId3"/>
          <a:stretch>
            <a:fillRect/>
          </a:stretch>
        </p:blipFill>
        <p:spPr>
          <a:xfrm>
            <a:off x="5973418" y="2726993"/>
            <a:ext cx="4283766" cy="1470224"/>
          </a:xfrm>
          <a:prstGeom prst="rect">
            <a:avLst/>
          </a:prstGeom>
        </p:spPr>
      </p:pic>
    </p:spTree>
    <p:extLst>
      <p:ext uri="{BB962C8B-B14F-4D97-AF65-F5344CB8AC3E}">
        <p14:creationId xmlns:p14="http://schemas.microsoft.com/office/powerpoint/2010/main" val="1061172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EF76-2441-EF87-278F-AE1E66205C7A}"/>
              </a:ext>
            </a:extLst>
          </p:cNvPr>
          <p:cNvSpPr>
            <a:spLocks noGrp="1"/>
          </p:cNvSpPr>
          <p:nvPr>
            <p:ph type="title"/>
          </p:nvPr>
        </p:nvSpPr>
        <p:spPr/>
        <p:txBody>
          <a:bodyPr>
            <a:noAutofit/>
          </a:bodyPr>
          <a:lstStyle/>
          <a:p>
            <a:r>
              <a:rPr lang="en-US" sz="3600" dirty="0"/>
              <a:t>The Bad…</a:t>
            </a:r>
          </a:p>
        </p:txBody>
      </p:sp>
      <p:sp>
        <p:nvSpPr>
          <p:cNvPr id="3" name="Content Placeholder 2">
            <a:extLst>
              <a:ext uri="{FF2B5EF4-FFF2-40B4-BE49-F238E27FC236}">
                <a16:creationId xmlns:a16="http://schemas.microsoft.com/office/drawing/2014/main" id="{D8F46C88-E36B-6EAC-9D58-38CA8A53F697}"/>
              </a:ext>
            </a:extLst>
          </p:cNvPr>
          <p:cNvSpPr>
            <a:spLocks noGrp="1"/>
          </p:cNvSpPr>
          <p:nvPr>
            <p:ph idx="1"/>
          </p:nvPr>
        </p:nvSpPr>
        <p:spPr/>
        <p:txBody>
          <a:bodyPr>
            <a:normAutofit/>
          </a:bodyPr>
          <a:lstStyle/>
          <a:p>
            <a:r>
              <a:rPr lang="en-US" sz="2800" dirty="0"/>
              <a:t>While the UN has placed some attention on men’s health and fatherhood, the other 10 areas of male disparity have been flatly ignored.</a:t>
            </a:r>
          </a:p>
        </p:txBody>
      </p:sp>
      <p:pic>
        <p:nvPicPr>
          <p:cNvPr id="5" name="Picture 4">
            <a:extLst>
              <a:ext uri="{FF2B5EF4-FFF2-40B4-BE49-F238E27FC236}">
                <a16:creationId xmlns:a16="http://schemas.microsoft.com/office/drawing/2014/main" id="{85E35033-12C8-18C5-9B59-B8A5C5B6D129}"/>
              </a:ext>
            </a:extLst>
          </p:cNvPr>
          <p:cNvPicPr>
            <a:picLocks noChangeAspect="1"/>
          </p:cNvPicPr>
          <p:nvPr/>
        </p:nvPicPr>
        <p:blipFill>
          <a:blip r:embed="rId2"/>
          <a:stretch>
            <a:fillRect/>
          </a:stretch>
        </p:blipFill>
        <p:spPr>
          <a:xfrm>
            <a:off x="9054548" y="163026"/>
            <a:ext cx="2134262" cy="1694620"/>
          </a:xfrm>
          <a:prstGeom prst="rect">
            <a:avLst/>
          </a:prstGeom>
        </p:spPr>
      </p:pic>
    </p:spTree>
    <p:extLst>
      <p:ext uri="{BB962C8B-B14F-4D97-AF65-F5344CB8AC3E}">
        <p14:creationId xmlns:p14="http://schemas.microsoft.com/office/powerpoint/2010/main" val="475588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BC82-F586-145F-66B6-05798C5B936A}"/>
              </a:ext>
            </a:extLst>
          </p:cNvPr>
          <p:cNvSpPr>
            <a:spLocks noGrp="1"/>
          </p:cNvSpPr>
          <p:nvPr>
            <p:ph type="title"/>
          </p:nvPr>
        </p:nvSpPr>
        <p:spPr/>
        <p:txBody>
          <a:bodyPr/>
          <a:lstStyle/>
          <a:p>
            <a:r>
              <a:rPr lang="en-US" dirty="0"/>
              <a:t>The (Very) Ugly…</a:t>
            </a:r>
          </a:p>
        </p:txBody>
      </p:sp>
      <p:sp>
        <p:nvSpPr>
          <p:cNvPr id="3" name="Content Placeholder 2">
            <a:extLst>
              <a:ext uri="{FF2B5EF4-FFF2-40B4-BE49-F238E27FC236}">
                <a16:creationId xmlns:a16="http://schemas.microsoft.com/office/drawing/2014/main" id="{1C8678A1-9D73-568D-F274-40CCA6532C78}"/>
              </a:ext>
            </a:extLst>
          </p:cNvPr>
          <p:cNvSpPr>
            <a:spLocks noGrp="1"/>
          </p:cNvSpPr>
          <p:nvPr>
            <p:ph idx="1"/>
          </p:nvPr>
        </p:nvSpPr>
        <p:spPr/>
        <p:txBody>
          <a:bodyPr/>
          <a:lstStyle/>
          <a:p>
            <a:r>
              <a:rPr lang="en-US" dirty="0"/>
              <a:t>1. Widespread Belief in the ‘Patriarchy’</a:t>
            </a:r>
          </a:p>
          <a:p>
            <a:r>
              <a:rPr lang="en-US" dirty="0"/>
              <a:t>2. Human Rights Council </a:t>
            </a:r>
          </a:p>
          <a:p>
            <a:r>
              <a:rPr lang="en-US" dirty="0"/>
              <a:t>3. Annalena Baerbock</a:t>
            </a:r>
          </a:p>
        </p:txBody>
      </p:sp>
    </p:spTree>
    <p:extLst>
      <p:ext uri="{BB962C8B-B14F-4D97-AF65-F5344CB8AC3E}">
        <p14:creationId xmlns:p14="http://schemas.microsoft.com/office/powerpoint/2010/main" val="61461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B1AB-CC12-2847-77DC-CD18B2882D1D}"/>
              </a:ext>
            </a:extLst>
          </p:cNvPr>
          <p:cNvSpPr>
            <a:spLocks noGrp="1"/>
          </p:cNvSpPr>
          <p:nvPr>
            <p:ph type="title"/>
          </p:nvPr>
        </p:nvSpPr>
        <p:spPr>
          <a:xfrm>
            <a:off x="1097280" y="286603"/>
            <a:ext cx="7629277" cy="1450757"/>
          </a:xfrm>
        </p:spPr>
        <p:txBody>
          <a:bodyPr>
            <a:normAutofit/>
          </a:bodyPr>
          <a:lstStyle/>
          <a:p>
            <a:r>
              <a:rPr lang="en-US" dirty="0"/>
              <a:t>1. Widespread Belief in the ‘Patriarchy’</a:t>
            </a:r>
          </a:p>
        </p:txBody>
      </p:sp>
      <p:pic>
        <p:nvPicPr>
          <p:cNvPr id="5" name="Content Placeholder 4">
            <a:extLst>
              <a:ext uri="{FF2B5EF4-FFF2-40B4-BE49-F238E27FC236}">
                <a16:creationId xmlns:a16="http://schemas.microsoft.com/office/drawing/2014/main" id="{2459A1E6-B396-CEE5-BB8A-F1AEC0B18535}"/>
              </a:ext>
            </a:extLst>
          </p:cNvPr>
          <p:cNvPicPr>
            <a:picLocks noGrp="1" noChangeAspect="1"/>
          </p:cNvPicPr>
          <p:nvPr>
            <p:ph idx="1"/>
          </p:nvPr>
        </p:nvPicPr>
        <p:blipFill>
          <a:blip r:embed="rId2"/>
          <a:stretch>
            <a:fillRect/>
          </a:stretch>
        </p:blipFill>
        <p:spPr>
          <a:xfrm>
            <a:off x="1480930" y="2123321"/>
            <a:ext cx="9537320" cy="2033761"/>
          </a:xfrm>
          <a:prstGeom prst="rect">
            <a:avLst/>
          </a:prstGeom>
        </p:spPr>
      </p:pic>
      <p:pic>
        <p:nvPicPr>
          <p:cNvPr id="7" name="Picture 6">
            <a:extLst>
              <a:ext uri="{FF2B5EF4-FFF2-40B4-BE49-F238E27FC236}">
                <a16:creationId xmlns:a16="http://schemas.microsoft.com/office/drawing/2014/main" id="{80F52436-0A4D-0055-E168-BE1CA25B8DF5}"/>
              </a:ext>
            </a:extLst>
          </p:cNvPr>
          <p:cNvPicPr>
            <a:picLocks noChangeAspect="1"/>
          </p:cNvPicPr>
          <p:nvPr/>
        </p:nvPicPr>
        <p:blipFill>
          <a:blip r:embed="rId3"/>
          <a:stretch>
            <a:fillRect/>
          </a:stretch>
        </p:blipFill>
        <p:spPr>
          <a:xfrm>
            <a:off x="1480930" y="4157082"/>
            <a:ext cx="9470636" cy="1209086"/>
          </a:xfrm>
          <a:prstGeom prst="rect">
            <a:avLst/>
          </a:prstGeom>
        </p:spPr>
      </p:pic>
      <p:pic>
        <p:nvPicPr>
          <p:cNvPr id="8" name="Picture 7">
            <a:extLst>
              <a:ext uri="{FF2B5EF4-FFF2-40B4-BE49-F238E27FC236}">
                <a16:creationId xmlns:a16="http://schemas.microsoft.com/office/drawing/2014/main" id="{E8279AF9-E643-3BA9-B047-EA2CDAC8612D}"/>
              </a:ext>
            </a:extLst>
          </p:cNvPr>
          <p:cNvPicPr>
            <a:picLocks noChangeAspect="1"/>
          </p:cNvPicPr>
          <p:nvPr/>
        </p:nvPicPr>
        <p:blipFill>
          <a:blip r:embed="rId4"/>
          <a:stretch>
            <a:fillRect/>
          </a:stretch>
        </p:blipFill>
        <p:spPr>
          <a:xfrm>
            <a:off x="9243392" y="208275"/>
            <a:ext cx="2522708" cy="2341520"/>
          </a:xfrm>
          <a:prstGeom prst="rect">
            <a:avLst/>
          </a:prstGeom>
        </p:spPr>
      </p:pic>
    </p:spTree>
    <p:extLst>
      <p:ext uri="{BB962C8B-B14F-4D97-AF65-F5344CB8AC3E}">
        <p14:creationId xmlns:p14="http://schemas.microsoft.com/office/powerpoint/2010/main" val="749672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2E7A-A44F-A9FF-6930-93046A3AAF13}"/>
              </a:ext>
            </a:extLst>
          </p:cNvPr>
          <p:cNvSpPr>
            <a:spLocks noGrp="1"/>
          </p:cNvSpPr>
          <p:nvPr>
            <p:ph type="title"/>
          </p:nvPr>
        </p:nvSpPr>
        <p:spPr/>
        <p:txBody>
          <a:bodyPr/>
          <a:lstStyle/>
          <a:p>
            <a:r>
              <a:rPr lang="en-US" dirty="0"/>
              <a:t>2. Human Rights Council</a:t>
            </a:r>
          </a:p>
        </p:txBody>
      </p:sp>
      <p:sp>
        <p:nvSpPr>
          <p:cNvPr id="3" name="Content Placeholder 2">
            <a:extLst>
              <a:ext uri="{FF2B5EF4-FFF2-40B4-BE49-F238E27FC236}">
                <a16:creationId xmlns:a16="http://schemas.microsoft.com/office/drawing/2014/main" id="{88707D4B-E264-B7FC-9D6E-2FA568ABFB81}"/>
              </a:ext>
            </a:extLst>
          </p:cNvPr>
          <p:cNvSpPr>
            <a:spLocks noGrp="1"/>
          </p:cNvSpPr>
          <p:nvPr>
            <p:ph idx="1"/>
          </p:nvPr>
        </p:nvSpPr>
        <p:spPr>
          <a:xfrm>
            <a:off x="1097280" y="2108201"/>
            <a:ext cx="7490129" cy="3760891"/>
          </a:xfrm>
        </p:spPr>
        <p:txBody>
          <a:bodyPr>
            <a:normAutofit lnSpcReduction="10000"/>
          </a:bodyPr>
          <a:lstStyle/>
          <a:p>
            <a:r>
              <a:rPr lang="en-US" b="1" dirty="0"/>
              <a:t>Reem Alsalem – Special Rapporteur on Violence Against Women and Girls</a:t>
            </a:r>
          </a:p>
          <a:p>
            <a:r>
              <a:rPr lang="en-US" dirty="0"/>
              <a:t>2023: “Custody, Violence Against Women and Violence against Children” -- claims parental alienation is an “unscientific pseudo-concept,” </a:t>
            </a:r>
          </a:p>
          <a:p>
            <a:r>
              <a:rPr lang="en-US" dirty="0"/>
              <a:t>2025: “Sex-based Violence Against Women and Girls” -- makes one-sided claims such as, “Violence against women and girls is a form of severe gender-based violence that takes place because of social and cultural norms pertaining to sex.”</a:t>
            </a:r>
          </a:p>
          <a:p>
            <a:r>
              <a:rPr lang="en-US" dirty="0"/>
              <a:t>DAVIA has done multiple press releases that reveal the fallacies of her claims: endtodv.org/parental-alienation </a:t>
            </a:r>
          </a:p>
        </p:txBody>
      </p:sp>
      <p:pic>
        <p:nvPicPr>
          <p:cNvPr id="7" name="Picture 6">
            <a:extLst>
              <a:ext uri="{FF2B5EF4-FFF2-40B4-BE49-F238E27FC236}">
                <a16:creationId xmlns:a16="http://schemas.microsoft.com/office/drawing/2014/main" id="{ADE2973D-EB93-FD3A-3EA9-8CEA5CFECD85}"/>
              </a:ext>
            </a:extLst>
          </p:cNvPr>
          <p:cNvPicPr>
            <a:picLocks noChangeAspect="1"/>
          </p:cNvPicPr>
          <p:nvPr/>
        </p:nvPicPr>
        <p:blipFill>
          <a:blip r:embed="rId2"/>
          <a:stretch>
            <a:fillRect/>
          </a:stretch>
        </p:blipFill>
        <p:spPr>
          <a:xfrm>
            <a:off x="8656983" y="3207749"/>
            <a:ext cx="2161471" cy="1542051"/>
          </a:xfrm>
          <a:prstGeom prst="rect">
            <a:avLst/>
          </a:prstGeom>
        </p:spPr>
      </p:pic>
      <p:pic>
        <p:nvPicPr>
          <p:cNvPr id="9" name="Picture 8">
            <a:extLst>
              <a:ext uri="{FF2B5EF4-FFF2-40B4-BE49-F238E27FC236}">
                <a16:creationId xmlns:a16="http://schemas.microsoft.com/office/drawing/2014/main" id="{7FD70498-5E80-C3BE-5958-9F37AA022761}"/>
              </a:ext>
            </a:extLst>
          </p:cNvPr>
          <p:cNvPicPr>
            <a:picLocks noChangeAspect="1"/>
          </p:cNvPicPr>
          <p:nvPr/>
        </p:nvPicPr>
        <p:blipFill>
          <a:blip r:embed="rId3"/>
          <a:stretch>
            <a:fillRect/>
          </a:stretch>
        </p:blipFill>
        <p:spPr>
          <a:xfrm>
            <a:off x="9134061" y="113798"/>
            <a:ext cx="1881146" cy="1623562"/>
          </a:xfrm>
          <a:prstGeom prst="rect">
            <a:avLst/>
          </a:prstGeom>
        </p:spPr>
      </p:pic>
    </p:spTree>
    <p:extLst>
      <p:ext uri="{BB962C8B-B14F-4D97-AF65-F5344CB8AC3E}">
        <p14:creationId xmlns:p14="http://schemas.microsoft.com/office/powerpoint/2010/main" val="878518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A823-74A5-93BC-82BE-0E9948BAB202}"/>
              </a:ext>
            </a:extLst>
          </p:cNvPr>
          <p:cNvSpPr>
            <a:spLocks noGrp="1"/>
          </p:cNvSpPr>
          <p:nvPr>
            <p:ph type="title"/>
          </p:nvPr>
        </p:nvSpPr>
        <p:spPr>
          <a:xfrm>
            <a:off x="1097280" y="286603"/>
            <a:ext cx="8682824" cy="1450757"/>
          </a:xfrm>
        </p:spPr>
        <p:txBody>
          <a:bodyPr/>
          <a:lstStyle/>
          <a:p>
            <a:r>
              <a:rPr lang="en-US" dirty="0"/>
              <a:t>3. Annalena Baerbock</a:t>
            </a:r>
          </a:p>
        </p:txBody>
      </p:sp>
      <p:sp>
        <p:nvSpPr>
          <p:cNvPr id="3" name="Content Placeholder 2">
            <a:extLst>
              <a:ext uri="{FF2B5EF4-FFF2-40B4-BE49-F238E27FC236}">
                <a16:creationId xmlns:a16="http://schemas.microsoft.com/office/drawing/2014/main" id="{A2EC417C-3551-F49E-31D8-60502A289780}"/>
              </a:ext>
            </a:extLst>
          </p:cNvPr>
          <p:cNvSpPr>
            <a:spLocks noGrp="1"/>
          </p:cNvSpPr>
          <p:nvPr>
            <p:ph idx="1"/>
          </p:nvPr>
        </p:nvSpPr>
        <p:spPr/>
        <p:txBody>
          <a:bodyPr>
            <a:normAutofit/>
          </a:bodyPr>
          <a:lstStyle/>
          <a:p>
            <a:r>
              <a:rPr lang="en-US" dirty="0"/>
              <a:t>Baerbock was recently elected as the President of the UN General Assembly. She is a long-time proponent of gender ideology. </a:t>
            </a:r>
          </a:p>
          <a:p>
            <a:r>
              <a:rPr lang="en-US" dirty="0"/>
              <a:t>In her previous role as Germany’s Foreign Minister, she published a report on Shaping Feminist Foreign Policy: </a:t>
            </a:r>
          </a:p>
          <a:p>
            <a:r>
              <a:rPr lang="en-US" dirty="0"/>
              <a:t>“Feminist foreign policy is not foreign policy for women, but for all members of a society….And therefore it stands up for everyone who is pushed to societies’ margins because of their gender identity, origin, religion, age, disability or sexual orientation or for other reasons. Using this compass, it begins by examining entrenched power structures in order to pry them open. In doing so, it is rooted in critical self-reflection about our own history, faces up to historical responsibility, including for our colonial past, and is open to learning from others.”</a:t>
            </a:r>
          </a:p>
        </p:txBody>
      </p:sp>
      <p:pic>
        <p:nvPicPr>
          <p:cNvPr id="5" name="Picture 4">
            <a:extLst>
              <a:ext uri="{FF2B5EF4-FFF2-40B4-BE49-F238E27FC236}">
                <a16:creationId xmlns:a16="http://schemas.microsoft.com/office/drawing/2014/main" id="{1A0361B2-64DB-B07B-4457-1394A0AFE001}"/>
              </a:ext>
            </a:extLst>
          </p:cNvPr>
          <p:cNvPicPr>
            <a:picLocks noChangeAspect="1"/>
          </p:cNvPicPr>
          <p:nvPr/>
        </p:nvPicPr>
        <p:blipFill>
          <a:blip r:embed="rId2"/>
          <a:stretch>
            <a:fillRect/>
          </a:stretch>
        </p:blipFill>
        <p:spPr>
          <a:xfrm>
            <a:off x="8113763" y="140000"/>
            <a:ext cx="2980957" cy="1697815"/>
          </a:xfrm>
          <a:prstGeom prst="rect">
            <a:avLst/>
          </a:prstGeom>
        </p:spPr>
      </p:pic>
    </p:spTree>
    <p:extLst>
      <p:ext uri="{BB962C8B-B14F-4D97-AF65-F5344CB8AC3E}">
        <p14:creationId xmlns:p14="http://schemas.microsoft.com/office/powerpoint/2010/main" val="908238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C01A-E8FF-A763-20FA-76BA587E8BD9}"/>
              </a:ext>
            </a:extLst>
          </p:cNvPr>
          <p:cNvSpPr>
            <a:spLocks noGrp="1"/>
          </p:cNvSpPr>
          <p:nvPr>
            <p:ph type="title"/>
          </p:nvPr>
        </p:nvSpPr>
        <p:spPr/>
        <p:txBody>
          <a:bodyPr>
            <a:normAutofit/>
          </a:bodyPr>
          <a:lstStyle/>
          <a:p>
            <a:r>
              <a:rPr lang="en-US" dirty="0"/>
              <a:t>Strategies DAVIA has taken </a:t>
            </a:r>
          </a:p>
        </p:txBody>
      </p:sp>
      <p:sp>
        <p:nvSpPr>
          <p:cNvPr id="3" name="Content Placeholder 2">
            <a:extLst>
              <a:ext uri="{FF2B5EF4-FFF2-40B4-BE49-F238E27FC236}">
                <a16:creationId xmlns:a16="http://schemas.microsoft.com/office/drawing/2014/main" id="{93118868-46C7-61F6-F2DB-ABDC98583A3D}"/>
              </a:ext>
            </a:extLst>
          </p:cNvPr>
          <p:cNvSpPr>
            <a:spLocks noGrp="1"/>
          </p:cNvSpPr>
          <p:nvPr>
            <p:ph idx="1"/>
          </p:nvPr>
        </p:nvSpPr>
        <p:spPr/>
        <p:txBody>
          <a:bodyPr>
            <a:normAutofit/>
          </a:bodyPr>
          <a:lstStyle/>
          <a:p>
            <a:pPr>
              <a:lnSpc>
                <a:spcPct val="100000"/>
              </a:lnSpc>
            </a:pPr>
            <a:r>
              <a:rPr lang="en-US" sz="2400" dirty="0"/>
              <a:t>1. New York Declaration for Men and Boys: </a:t>
            </a:r>
            <a:r>
              <a:rPr lang="en-US" sz="2400" dirty="0">
                <a:hlinkClick r:id="rId2"/>
              </a:rPr>
              <a:t>www.menandboys.net/declaration/</a:t>
            </a:r>
            <a:r>
              <a:rPr lang="en-US" sz="2400" dirty="0"/>
              <a:t> </a:t>
            </a:r>
          </a:p>
          <a:p>
            <a:pPr>
              <a:lnSpc>
                <a:spcPct val="100000"/>
              </a:lnSpc>
            </a:pPr>
            <a:r>
              <a:rPr lang="en-US" sz="2400" dirty="0"/>
              <a:t>2. Meetings with UN missions to explain 12 areas of male disparity. Response </a:t>
            </a:r>
          </a:p>
          <a:p>
            <a:pPr>
              <a:lnSpc>
                <a:spcPct val="100000"/>
              </a:lnSpc>
            </a:pPr>
            <a:r>
              <a:rPr lang="en-US" sz="2400" dirty="0"/>
              <a:t>    has been generally positive.</a:t>
            </a:r>
          </a:p>
          <a:p>
            <a:pPr>
              <a:lnSpc>
                <a:spcPct val="100000"/>
              </a:lnSpc>
            </a:pPr>
            <a:r>
              <a:rPr lang="en-US" sz="2400" dirty="0"/>
              <a:t>3. Recent press releases that expose the UN’s </a:t>
            </a:r>
          </a:p>
          <a:p>
            <a:pPr>
              <a:lnSpc>
                <a:spcPct val="100000"/>
              </a:lnSpc>
            </a:pPr>
            <a:r>
              <a:rPr lang="en-US" sz="2400" dirty="0"/>
              <a:t>failure to address gender equality for men:</a:t>
            </a:r>
          </a:p>
        </p:txBody>
      </p:sp>
      <p:pic>
        <p:nvPicPr>
          <p:cNvPr id="5" name="Picture 4">
            <a:extLst>
              <a:ext uri="{FF2B5EF4-FFF2-40B4-BE49-F238E27FC236}">
                <a16:creationId xmlns:a16="http://schemas.microsoft.com/office/drawing/2014/main" id="{36C67742-2BC6-DA5A-EFB2-CEB306581B2F}"/>
              </a:ext>
            </a:extLst>
          </p:cNvPr>
          <p:cNvPicPr>
            <a:picLocks noChangeAspect="1"/>
          </p:cNvPicPr>
          <p:nvPr/>
        </p:nvPicPr>
        <p:blipFill>
          <a:blip r:embed="rId3"/>
          <a:stretch>
            <a:fillRect/>
          </a:stretch>
        </p:blipFill>
        <p:spPr>
          <a:xfrm>
            <a:off x="7132320" y="3988646"/>
            <a:ext cx="5395549" cy="1441858"/>
          </a:xfrm>
          <a:prstGeom prst="rect">
            <a:avLst/>
          </a:prstGeom>
        </p:spPr>
      </p:pic>
    </p:spTree>
    <p:extLst>
      <p:ext uri="{BB962C8B-B14F-4D97-AF65-F5344CB8AC3E}">
        <p14:creationId xmlns:p14="http://schemas.microsoft.com/office/powerpoint/2010/main" val="90361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73A9-F0DB-4770-CC0F-6D118169A01D}"/>
              </a:ext>
            </a:extLst>
          </p:cNvPr>
          <p:cNvSpPr>
            <a:spLocks noGrp="1"/>
          </p:cNvSpPr>
          <p:nvPr>
            <p:ph type="title"/>
          </p:nvPr>
        </p:nvSpPr>
        <p:spPr/>
        <p:txBody>
          <a:bodyPr/>
          <a:lstStyle/>
          <a:p>
            <a:r>
              <a:rPr lang="en-US" dirty="0"/>
              <a:t>UN Women – Established in 2010</a:t>
            </a:r>
          </a:p>
        </p:txBody>
      </p:sp>
      <p:pic>
        <p:nvPicPr>
          <p:cNvPr id="5" name="Content Placeholder 4">
            <a:extLst>
              <a:ext uri="{FF2B5EF4-FFF2-40B4-BE49-F238E27FC236}">
                <a16:creationId xmlns:a16="http://schemas.microsoft.com/office/drawing/2014/main" id="{AA6325B4-86DD-E4A8-E718-9C484E69FB29}"/>
              </a:ext>
            </a:extLst>
          </p:cNvPr>
          <p:cNvPicPr>
            <a:picLocks noGrp="1" noChangeAspect="1"/>
          </p:cNvPicPr>
          <p:nvPr>
            <p:ph idx="1"/>
          </p:nvPr>
        </p:nvPicPr>
        <p:blipFill>
          <a:blip r:embed="rId2"/>
          <a:stretch>
            <a:fillRect/>
          </a:stretch>
        </p:blipFill>
        <p:spPr>
          <a:xfrm>
            <a:off x="2618498" y="3140715"/>
            <a:ext cx="6728791" cy="3184114"/>
          </a:xfrm>
          <a:prstGeom prst="rect">
            <a:avLst/>
          </a:prstGeom>
        </p:spPr>
      </p:pic>
      <p:sp>
        <p:nvSpPr>
          <p:cNvPr id="4" name="TextBox 3">
            <a:extLst>
              <a:ext uri="{FF2B5EF4-FFF2-40B4-BE49-F238E27FC236}">
                <a16:creationId xmlns:a16="http://schemas.microsoft.com/office/drawing/2014/main" id="{AA836220-4085-B74E-B85D-EFA924C1AF3A}"/>
              </a:ext>
            </a:extLst>
          </p:cNvPr>
          <p:cNvSpPr txBox="1"/>
          <p:nvPr/>
        </p:nvSpPr>
        <p:spPr>
          <a:xfrm>
            <a:off x="1451113" y="2087216"/>
            <a:ext cx="9063562" cy="954107"/>
          </a:xfrm>
          <a:prstGeom prst="rect">
            <a:avLst/>
          </a:prstGeom>
          <a:noFill/>
        </p:spPr>
        <p:txBody>
          <a:bodyPr wrap="square">
            <a:spAutoFit/>
          </a:bodyPr>
          <a:lstStyle/>
          <a:p>
            <a:r>
              <a:rPr lang="en-US" sz="2800" dirty="0"/>
              <a:t>Now, feminist ideology permeates the United Nations, all in the name of “Gender Equality.”</a:t>
            </a:r>
          </a:p>
        </p:txBody>
      </p:sp>
    </p:spTree>
    <p:extLst>
      <p:ext uri="{BB962C8B-B14F-4D97-AF65-F5344CB8AC3E}">
        <p14:creationId xmlns:p14="http://schemas.microsoft.com/office/powerpoint/2010/main" val="2163052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F7CA-E0B7-33E2-1489-706C898DB2FF}"/>
              </a:ext>
            </a:extLst>
          </p:cNvPr>
          <p:cNvSpPr>
            <a:spLocks noGrp="1"/>
          </p:cNvSpPr>
          <p:nvPr>
            <p:ph type="title"/>
          </p:nvPr>
        </p:nvSpPr>
        <p:spPr/>
        <p:txBody>
          <a:bodyPr/>
          <a:lstStyle/>
          <a:p>
            <a:r>
              <a:rPr lang="en-US" dirty="0"/>
              <a:t>Proposal to establish </a:t>
            </a:r>
            <a:br>
              <a:rPr lang="en-US" dirty="0"/>
            </a:br>
            <a:r>
              <a:rPr lang="en-US" dirty="0"/>
              <a:t>UN Men </a:t>
            </a:r>
          </a:p>
        </p:txBody>
      </p:sp>
      <p:pic>
        <p:nvPicPr>
          <p:cNvPr id="10" name="Picture 9">
            <a:extLst>
              <a:ext uri="{FF2B5EF4-FFF2-40B4-BE49-F238E27FC236}">
                <a16:creationId xmlns:a16="http://schemas.microsoft.com/office/drawing/2014/main" id="{0EE9DC2A-B3D2-BC8C-C8C9-FC6CCFFCE4AE}"/>
              </a:ext>
            </a:extLst>
          </p:cNvPr>
          <p:cNvPicPr>
            <a:picLocks noChangeAspect="1"/>
          </p:cNvPicPr>
          <p:nvPr/>
        </p:nvPicPr>
        <p:blipFill>
          <a:blip r:embed="rId2"/>
          <a:stretch>
            <a:fillRect/>
          </a:stretch>
        </p:blipFill>
        <p:spPr>
          <a:xfrm>
            <a:off x="1674265" y="3121012"/>
            <a:ext cx="7268589" cy="905001"/>
          </a:xfrm>
          <a:prstGeom prst="rect">
            <a:avLst/>
          </a:prstGeom>
        </p:spPr>
      </p:pic>
      <p:pic>
        <p:nvPicPr>
          <p:cNvPr id="4" name="Content Placeholder 3">
            <a:extLst>
              <a:ext uri="{FF2B5EF4-FFF2-40B4-BE49-F238E27FC236}">
                <a16:creationId xmlns:a16="http://schemas.microsoft.com/office/drawing/2014/main" id="{F041CC74-9C0D-1E98-07B7-D6D0EC959BBE}"/>
              </a:ext>
            </a:extLst>
          </p:cNvPr>
          <p:cNvPicPr>
            <a:picLocks noGrp="1" noChangeAspect="1"/>
          </p:cNvPicPr>
          <p:nvPr>
            <p:ph idx="1"/>
          </p:nvPr>
        </p:nvPicPr>
        <p:blipFill>
          <a:blip r:embed="rId3"/>
          <a:stretch>
            <a:fillRect/>
          </a:stretch>
        </p:blipFill>
        <p:spPr>
          <a:xfrm>
            <a:off x="8314117" y="60929"/>
            <a:ext cx="2981741" cy="2686425"/>
          </a:xfrm>
          <a:prstGeom prst="rect">
            <a:avLst/>
          </a:prstGeom>
        </p:spPr>
      </p:pic>
      <p:pic>
        <p:nvPicPr>
          <p:cNvPr id="14" name="Picture 13">
            <a:extLst>
              <a:ext uri="{FF2B5EF4-FFF2-40B4-BE49-F238E27FC236}">
                <a16:creationId xmlns:a16="http://schemas.microsoft.com/office/drawing/2014/main" id="{57CF2168-59EF-0A60-5567-F58D86E7E146}"/>
              </a:ext>
            </a:extLst>
          </p:cNvPr>
          <p:cNvPicPr>
            <a:picLocks noChangeAspect="1"/>
          </p:cNvPicPr>
          <p:nvPr/>
        </p:nvPicPr>
        <p:blipFill>
          <a:blip r:embed="rId4"/>
          <a:stretch>
            <a:fillRect/>
          </a:stretch>
        </p:blipFill>
        <p:spPr>
          <a:xfrm>
            <a:off x="1721896" y="4133045"/>
            <a:ext cx="7220958" cy="924054"/>
          </a:xfrm>
          <a:prstGeom prst="rect">
            <a:avLst/>
          </a:prstGeom>
        </p:spPr>
      </p:pic>
      <p:pic>
        <p:nvPicPr>
          <p:cNvPr id="16" name="Picture 15">
            <a:extLst>
              <a:ext uri="{FF2B5EF4-FFF2-40B4-BE49-F238E27FC236}">
                <a16:creationId xmlns:a16="http://schemas.microsoft.com/office/drawing/2014/main" id="{51FBD31C-A7C1-9D53-8C29-2520D62A56E5}"/>
              </a:ext>
            </a:extLst>
          </p:cNvPr>
          <p:cNvPicPr>
            <a:picLocks noChangeAspect="1"/>
          </p:cNvPicPr>
          <p:nvPr/>
        </p:nvPicPr>
        <p:blipFill>
          <a:blip r:embed="rId5"/>
          <a:stretch>
            <a:fillRect/>
          </a:stretch>
        </p:blipFill>
        <p:spPr>
          <a:xfrm>
            <a:off x="1674265" y="2128031"/>
            <a:ext cx="6639852" cy="885949"/>
          </a:xfrm>
          <a:prstGeom prst="rect">
            <a:avLst/>
          </a:prstGeom>
        </p:spPr>
      </p:pic>
    </p:spTree>
    <p:extLst>
      <p:ext uri="{BB962C8B-B14F-4D97-AF65-F5344CB8AC3E}">
        <p14:creationId xmlns:p14="http://schemas.microsoft.com/office/powerpoint/2010/main" val="308300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3C93-2534-1CA1-88C3-5D8CC2952F02}"/>
              </a:ext>
            </a:extLst>
          </p:cNvPr>
          <p:cNvSpPr>
            <a:spLocks noGrp="1"/>
          </p:cNvSpPr>
          <p:nvPr>
            <p:ph type="title"/>
          </p:nvPr>
        </p:nvSpPr>
        <p:spPr/>
        <p:txBody>
          <a:bodyPr/>
          <a:lstStyle/>
          <a:p>
            <a:r>
              <a:rPr lang="en-US" dirty="0"/>
              <a:t>Questions and discussion</a:t>
            </a:r>
          </a:p>
        </p:txBody>
      </p:sp>
      <p:pic>
        <p:nvPicPr>
          <p:cNvPr id="4" name="Content Placeholder 3">
            <a:extLst>
              <a:ext uri="{FF2B5EF4-FFF2-40B4-BE49-F238E27FC236}">
                <a16:creationId xmlns:a16="http://schemas.microsoft.com/office/drawing/2014/main" id="{F00BFD95-630B-CE21-5E61-9FB36F982990}"/>
              </a:ext>
            </a:extLst>
          </p:cNvPr>
          <p:cNvPicPr>
            <a:picLocks noGrp="1" noChangeAspect="1"/>
          </p:cNvPicPr>
          <p:nvPr>
            <p:ph idx="1"/>
          </p:nvPr>
        </p:nvPicPr>
        <p:blipFill>
          <a:blip r:embed="rId2"/>
          <a:stretch>
            <a:fillRect/>
          </a:stretch>
        </p:blipFill>
        <p:spPr>
          <a:xfrm>
            <a:off x="2627628" y="2187713"/>
            <a:ext cx="6936744" cy="3760788"/>
          </a:xfrm>
          <a:prstGeom prst="rect">
            <a:avLst/>
          </a:prstGeom>
        </p:spPr>
      </p:pic>
    </p:spTree>
    <p:extLst>
      <p:ext uri="{BB962C8B-B14F-4D97-AF65-F5344CB8AC3E}">
        <p14:creationId xmlns:p14="http://schemas.microsoft.com/office/powerpoint/2010/main" val="213222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D85A-3EE1-2C00-2FD4-D166A63DA478}"/>
              </a:ext>
            </a:extLst>
          </p:cNvPr>
          <p:cNvSpPr>
            <a:spLocks noGrp="1"/>
          </p:cNvSpPr>
          <p:nvPr>
            <p:ph type="title"/>
          </p:nvPr>
        </p:nvSpPr>
        <p:spPr/>
        <p:txBody>
          <a:bodyPr>
            <a:normAutofit fontScale="90000"/>
          </a:bodyPr>
          <a:lstStyle/>
          <a:p>
            <a:r>
              <a:rPr lang="en-US" dirty="0"/>
              <a:t>The “gender equality” agenda is aggressively promoted by the SDGs </a:t>
            </a:r>
          </a:p>
        </p:txBody>
      </p:sp>
      <p:sp>
        <p:nvSpPr>
          <p:cNvPr id="4" name="Content Placeholder 3">
            <a:extLst>
              <a:ext uri="{FF2B5EF4-FFF2-40B4-BE49-F238E27FC236}">
                <a16:creationId xmlns:a16="http://schemas.microsoft.com/office/drawing/2014/main" id="{A5CFD632-2C2D-B534-1C0E-7E5B24ADDD01}"/>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4AE514C-12DB-AFF4-1187-1BF022DC0A49}"/>
              </a:ext>
            </a:extLst>
          </p:cNvPr>
          <p:cNvPicPr>
            <a:picLocks noChangeAspect="1"/>
          </p:cNvPicPr>
          <p:nvPr/>
        </p:nvPicPr>
        <p:blipFill>
          <a:blip r:embed="rId2"/>
          <a:stretch>
            <a:fillRect/>
          </a:stretch>
        </p:blipFill>
        <p:spPr>
          <a:xfrm>
            <a:off x="1811739" y="2002904"/>
            <a:ext cx="8114459" cy="3938132"/>
          </a:xfrm>
          <a:prstGeom prst="rect">
            <a:avLst/>
          </a:prstGeom>
        </p:spPr>
      </p:pic>
    </p:spTree>
    <p:extLst>
      <p:ext uri="{BB962C8B-B14F-4D97-AF65-F5344CB8AC3E}">
        <p14:creationId xmlns:p14="http://schemas.microsoft.com/office/powerpoint/2010/main" val="135104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2047-3751-691A-4CC2-E276CE7E4445}"/>
              </a:ext>
            </a:extLst>
          </p:cNvPr>
          <p:cNvSpPr>
            <a:spLocks noGrp="1"/>
          </p:cNvSpPr>
          <p:nvPr>
            <p:ph type="title"/>
          </p:nvPr>
        </p:nvSpPr>
        <p:spPr/>
        <p:txBody>
          <a:bodyPr/>
          <a:lstStyle/>
          <a:p>
            <a:r>
              <a:rPr lang="en-US" dirty="0"/>
              <a:t>What about Gender Equality for Men?</a:t>
            </a:r>
          </a:p>
        </p:txBody>
      </p:sp>
      <p:sp>
        <p:nvSpPr>
          <p:cNvPr id="3" name="Content Placeholder 2">
            <a:extLst>
              <a:ext uri="{FF2B5EF4-FFF2-40B4-BE49-F238E27FC236}">
                <a16:creationId xmlns:a16="http://schemas.microsoft.com/office/drawing/2014/main" id="{A8320FF6-692E-7C73-C3D0-25F3F7FEDF94}"/>
              </a:ext>
            </a:extLst>
          </p:cNvPr>
          <p:cNvSpPr>
            <a:spLocks noGrp="1"/>
          </p:cNvSpPr>
          <p:nvPr>
            <p:ph idx="1"/>
          </p:nvPr>
        </p:nvSpPr>
        <p:spPr/>
        <p:txBody>
          <a:bodyPr>
            <a:normAutofit/>
          </a:bodyPr>
          <a:lstStyle/>
          <a:p>
            <a:r>
              <a:rPr lang="en-US" sz="2000" dirty="0"/>
              <a:t>By definition, “Gender Equality” applies to both </a:t>
            </a:r>
          </a:p>
          <a:p>
            <a:r>
              <a:rPr lang="en-US" sz="2000" dirty="0"/>
              <a:t>men and women.</a:t>
            </a:r>
          </a:p>
        </p:txBody>
      </p:sp>
      <p:pic>
        <p:nvPicPr>
          <p:cNvPr id="5" name="Picture 4">
            <a:extLst>
              <a:ext uri="{FF2B5EF4-FFF2-40B4-BE49-F238E27FC236}">
                <a16:creationId xmlns:a16="http://schemas.microsoft.com/office/drawing/2014/main" id="{3DF6D81A-A1B7-4085-653E-04F2E45DF490}"/>
              </a:ext>
            </a:extLst>
          </p:cNvPr>
          <p:cNvPicPr>
            <a:picLocks noChangeAspect="1"/>
          </p:cNvPicPr>
          <p:nvPr/>
        </p:nvPicPr>
        <p:blipFill>
          <a:blip r:embed="rId2"/>
          <a:stretch>
            <a:fillRect/>
          </a:stretch>
        </p:blipFill>
        <p:spPr>
          <a:xfrm>
            <a:off x="6539947" y="2108201"/>
            <a:ext cx="3863486" cy="3863486"/>
          </a:xfrm>
          <a:prstGeom prst="rect">
            <a:avLst/>
          </a:prstGeom>
        </p:spPr>
      </p:pic>
    </p:spTree>
    <p:extLst>
      <p:ext uri="{BB962C8B-B14F-4D97-AF65-F5344CB8AC3E}">
        <p14:creationId xmlns:p14="http://schemas.microsoft.com/office/powerpoint/2010/main" val="196900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ABE2-4716-C2D4-1E90-7E9C1F3C895B}"/>
              </a:ext>
            </a:extLst>
          </p:cNvPr>
          <p:cNvSpPr>
            <a:spLocks noGrp="1"/>
          </p:cNvSpPr>
          <p:nvPr>
            <p:ph type="title"/>
          </p:nvPr>
        </p:nvSpPr>
        <p:spPr/>
        <p:txBody>
          <a:bodyPr>
            <a:normAutofit/>
          </a:bodyPr>
          <a:lstStyle/>
          <a:p>
            <a:r>
              <a:rPr lang="en-US" dirty="0"/>
              <a:t>Around the world, men and boys are lagging in12 areas. </a:t>
            </a:r>
          </a:p>
        </p:txBody>
      </p:sp>
      <p:pic>
        <p:nvPicPr>
          <p:cNvPr id="11" name="Content Placeholder 10">
            <a:extLst>
              <a:ext uri="{FF2B5EF4-FFF2-40B4-BE49-F238E27FC236}">
                <a16:creationId xmlns:a16="http://schemas.microsoft.com/office/drawing/2014/main" id="{3A23AD46-53A8-EF30-5875-98FB418E6B61}"/>
              </a:ext>
            </a:extLst>
          </p:cNvPr>
          <p:cNvPicPr>
            <a:picLocks noGrp="1" noChangeAspect="1"/>
          </p:cNvPicPr>
          <p:nvPr>
            <p:ph idx="1"/>
          </p:nvPr>
        </p:nvPicPr>
        <p:blipFill>
          <a:blip r:embed="rId2"/>
          <a:stretch>
            <a:fillRect/>
          </a:stretch>
        </p:blipFill>
        <p:spPr>
          <a:xfrm>
            <a:off x="1097280" y="2010646"/>
            <a:ext cx="5685500" cy="1789012"/>
          </a:xfrm>
          <a:prstGeom prst="rect">
            <a:avLst/>
          </a:prstGeom>
        </p:spPr>
      </p:pic>
      <p:pic>
        <p:nvPicPr>
          <p:cNvPr id="13" name="Picture 12">
            <a:extLst>
              <a:ext uri="{FF2B5EF4-FFF2-40B4-BE49-F238E27FC236}">
                <a16:creationId xmlns:a16="http://schemas.microsoft.com/office/drawing/2014/main" id="{46AFDEC6-1BC1-196A-003F-A8BD9848DDE8}"/>
              </a:ext>
            </a:extLst>
          </p:cNvPr>
          <p:cNvPicPr>
            <a:picLocks noChangeAspect="1"/>
          </p:cNvPicPr>
          <p:nvPr/>
        </p:nvPicPr>
        <p:blipFill>
          <a:blip r:embed="rId3"/>
          <a:stretch>
            <a:fillRect/>
          </a:stretch>
        </p:blipFill>
        <p:spPr>
          <a:xfrm>
            <a:off x="2912171" y="3191623"/>
            <a:ext cx="6013175" cy="1876348"/>
          </a:xfrm>
          <a:prstGeom prst="rect">
            <a:avLst/>
          </a:prstGeom>
        </p:spPr>
      </p:pic>
      <p:pic>
        <p:nvPicPr>
          <p:cNvPr id="7" name="Picture 6">
            <a:extLst>
              <a:ext uri="{FF2B5EF4-FFF2-40B4-BE49-F238E27FC236}">
                <a16:creationId xmlns:a16="http://schemas.microsoft.com/office/drawing/2014/main" id="{B96EB914-B6E4-09FD-FEB2-A70B6C85D52C}"/>
              </a:ext>
            </a:extLst>
          </p:cNvPr>
          <p:cNvPicPr>
            <a:picLocks noChangeAspect="1"/>
          </p:cNvPicPr>
          <p:nvPr/>
        </p:nvPicPr>
        <p:blipFill>
          <a:blip r:embed="rId4"/>
          <a:stretch>
            <a:fillRect/>
          </a:stretch>
        </p:blipFill>
        <p:spPr>
          <a:xfrm>
            <a:off x="6096000" y="4459935"/>
            <a:ext cx="5598253" cy="1763770"/>
          </a:xfrm>
          <a:prstGeom prst="rect">
            <a:avLst/>
          </a:prstGeom>
        </p:spPr>
      </p:pic>
      <p:sp>
        <p:nvSpPr>
          <p:cNvPr id="15" name="TextBox 14">
            <a:extLst>
              <a:ext uri="{FF2B5EF4-FFF2-40B4-BE49-F238E27FC236}">
                <a16:creationId xmlns:a16="http://schemas.microsoft.com/office/drawing/2014/main" id="{B6AEC899-821C-E1E0-10BF-4595A47FF8E3}"/>
              </a:ext>
            </a:extLst>
          </p:cNvPr>
          <p:cNvSpPr txBox="1"/>
          <p:nvPr/>
        </p:nvSpPr>
        <p:spPr>
          <a:xfrm>
            <a:off x="1097280" y="5543582"/>
            <a:ext cx="7864336" cy="369332"/>
          </a:xfrm>
          <a:prstGeom prst="rect">
            <a:avLst/>
          </a:prstGeom>
          <a:noFill/>
        </p:spPr>
        <p:txBody>
          <a:bodyPr wrap="square">
            <a:spAutoFit/>
          </a:bodyPr>
          <a:lstStyle/>
          <a:p>
            <a:r>
              <a:rPr lang="en-US" dirty="0"/>
              <a:t>Link: </a:t>
            </a:r>
            <a:r>
              <a:rPr lang="en-US" dirty="0">
                <a:hlinkClick r:id="rId5"/>
              </a:rPr>
              <a:t>www.menandboys.net</a:t>
            </a:r>
            <a:r>
              <a:rPr lang="en-US" dirty="0"/>
              <a:t> </a:t>
            </a:r>
          </a:p>
        </p:txBody>
      </p:sp>
    </p:spTree>
    <p:extLst>
      <p:ext uri="{BB962C8B-B14F-4D97-AF65-F5344CB8AC3E}">
        <p14:creationId xmlns:p14="http://schemas.microsoft.com/office/powerpoint/2010/main" val="123738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1919-3249-E697-27BC-F9C60931EACA}"/>
              </a:ext>
            </a:extLst>
          </p:cNvPr>
          <p:cNvSpPr>
            <a:spLocks noGrp="1"/>
          </p:cNvSpPr>
          <p:nvPr>
            <p:ph type="title"/>
          </p:nvPr>
        </p:nvSpPr>
        <p:spPr/>
        <p:txBody>
          <a:bodyPr/>
          <a:lstStyle/>
          <a:p>
            <a:r>
              <a:rPr lang="en-US" dirty="0"/>
              <a:t>1. Education</a:t>
            </a:r>
          </a:p>
        </p:txBody>
      </p:sp>
      <p:sp>
        <p:nvSpPr>
          <p:cNvPr id="3" name="Content Placeholder 2">
            <a:extLst>
              <a:ext uri="{FF2B5EF4-FFF2-40B4-BE49-F238E27FC236}">
                <a16:creationId xmlns:a16="http://schemas.microsoft.com/office/drawing/2014/main" id="{BF502442-55E6-9120-E2A5-0CDC368D8967}"/>
              </a:ext>
            </a:extLst>
          </p:cNvPr>
          <p:cNvSpPr>
            <a:spLocks noGrp="1"/>
          </p:cNvSpPr>
          <p:nvPr>
            <p:ph idx="1"/>
          </p:nvPr>
        </p:nvSpPr>
        <p:spPr/>
        <p:txBody>
          <a:bodyPr/>
          <a:lstStyle/>
          <a:p>
            <a:pPr marL="0" indent="0">
              <a:buNone/>
            </a:pPr>
            <a:r>
              <a:rPr lang="en-US" dirty="0"/>
              <a:t>The </a:t>
            </a:r>
            <a:r>
              <a:rPr lang="en-US" u="sng" dirty="0">
                <a:hlinkClick r:id="rId2"/>
              </a:rPr>
              <a:t>World Bank</a:t>
            </a:r>
            <a:r>
              <a:rPr lang="en-US" dirty="0"/>
              <a:t> reports, “more than 100 countries </a:t>
            </a:r>
          </a:p>
          <a:p>
            <a:pPr marL="0" indent="0">
              <a:buNone/>
            </a:pPr>
            <a:r>
              <a:rPr lang="en-US" dirty="0"/>
              <a:t>have lower levels of male secondary and tertiary </a:t>
            </a:r>
          </a:p>
          <a:p>
            <a:pPr marL="0" indent="0">
              <a:buNone/>
            </a:pPr>
            <a:r>
              <a:rPr lang="en-US" dirty="0"/>
              <a:t>education enrollment and completion.”</a:t>
            </a:r>
          </a:p>
          <a:p>
            <a:endParaRPr lang="en-US" dirty="0"/>
          </a:p>
          <a:p>
            <a:endParaRPr lang="en-US" dirty="0"/>
          </a:p>
        </p:txBody>
      </p:sp>
      <p:pic>
        <p:nvPicPr>
          <p:cNvPr id="5" name="Picture 4">
            <a:extLst>
              <a:ext uri="{FF2B5EF4-FFF2-40B4-BE49-F238E27FC236}">
                <a16:creationId xmlns:a16="http://schemas.microsoft.com/office/drawing/2014/main" id="{93035170-3F53-C495-DD9F-CFD5D14409D5}"/>
              </a:ext>
            </a:extLst>
          </p:cNvPr>
          <p:cNvPicPr>
            <a:picLocks noChangeAspect="1"/>
          </p:cNvPicPr>
          <p:nvPr/>
        </p:nvPicPr>
        <p:blipFill>
          <a:blip r:embed="rId3"/>
          <a:stretch>
            <a:fillRect/>
          </a:stretch>
        </p:blipFill>
        <p:spPr>
          <a:xfrm>
            <a:off x="8738113" y="165848"/>
            <a:ext cx="2424928" cy="1692265"/>
          </a:xfrm>
          <a:prstGeom prst="rect">
            <a:avLst/>
          </a:prstGeom>
        </p:spPr>
      </p:pic>
      <p:sp>
        <p:nvSpPr>
          <p:cNvPr id="4" name="Freeform 3">
            <a:extLst>
              <a:ext uri="{FF2B5EF4-FFF2-40B4-BE49-F238E27FC236}">
                <a16:creationId xmlns:a16="http://schemas.microsoft.com/office/drawing/2014/main" id="{A59CA3FC-F93F-D720-3479-8D370675011A}"/>
              </a:ext>
            </a:extLst>
          </p:cNvPr>
          <p:cNvSpPr/>
          <p:nvPr/>
        </p:nvSpPr>
        <p:spPr>
          <a:xfrm>
            <a:off x="6499953" y="2108201"/>
            <a:ext cx="4711508" cy="4265519"/>
          </a:xfrm>
          <a:custGeom>
            <a:avLst/>
            <a:gdLst/>
            <a:ahLst/>
            <a:cxnLst/>
            <a:rect l="l" t="t" r="r" b="b"/>
            <a:pathLst>
              <a:path w="5883756" h="5372798">
                <a:moveTo>
                  <a:pt x="0" y="0"/>
                </a:moveTo>
                <a:lnTo>
                  <a:pt x="5883756" y="0"/>
                </a:lnTo>
                <a:lnTo>
                  <a:pt x="5883756" y="5372798"/>
                </a:lnTo>
                <a:lnTo>
                  <a:pt x="0" y="5372798"/>
                </a:lnTo>
                <a:lnTo>
                  <a:pt x="0" y="0"/>
                </a:lnTo>
                <a:close/>
              </a:path>
            </a:pathLst>
          </a:custGeom>
          <a:blipFill>
            <a:blip r:embed="rId4"/>
            <a:stretch>
              <a:fillRect/>
            </a:stretch>
          </a:blipFill>
        </p:spPr>
        <p:txBody>
          <a:bodyPr/>
          <a:lstStyle/>
          <a:p>
            <a:endParaRPr lang="en-US"/>
          </a:p>
        </p:txBody>
      </p:sp>
      <p:sp>
        <p:nvSpPr>
          <p:cNvPr id="6" name="Rectangle 5">
            <a:extLst>
              <a:ext uri="{FF2B5EF4-FFF2-40B4-BE49-F238E27FC236}">
                <a16:creationId xmlns:a16="http://schemas.microsoft.com/office/drawing/2014/main" id="{7503D8C0-E06B-8598-767E-DEBE671DC633}"/>
              </a:ext>
            </a:extLst>
          </p:cNvPr>
          <p:cNvSpPr/>
          <p:nvPr/>
        </p:nvSpPr>
        <p:spPr>
          <a:xfrm>
            <a:off x="6246565" y="2401677"/>
            <a:ext cx="253388" cy="2423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08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A8D8-6994-021F-2442-36DE48BDBA4C}"/>
              </a:ext>
            </a:extLst>
          </p:cNvPr>
          <p:cNvSpPr>
            <a:spLocks noGrp="1"/>
          </p:cNvSpPr>
          <p:nvPr>
            <p:ph type="title"/>
          </p:nvPr>
        </p:nvSpPr>
        <p:spPr/>
        <p:txBody>
          <a:bodyPr/>
          <a:lstStyle/>
          <a:p>
            <a:r>
              <a:rPr lang="en-US" dirty="0"/>
              <a:t>2. Health</a:t>
            </a:r>
          </a:p>
        </p:txBody>
      </p:sp>
      <p:sp>
        <p:nvSpPr>
          <p:cNvPr id="3" name="Content Placeholder 2">
            <a:extLst>
              <a:ext uri="{FF2B5EF4-FFF2-40B4-BE49-F238E27FC236}">
                <a16:creationId xmlns:a16="http://schemas.microsoft.com/office/drawing/2014/main" id="{FA416E48-EE75-1265-7B98-3B0257844DF7}"/>
              </a:ext>
            </a:extLst>
          </p:cNvPr>
          <p:cNvSpPr>
            <a:spLocks noGrp="1"/>
          </p:cNvSpPr>
          <p:nvPr>
            <p:ph idx="1"/>
          </p:nvPr>
        </p:nvSpPr>
        <p:spPr>
          <a:xfrm>
            <a:off x="1240499" y="2130235"/>
            <a:ext cx="10058400" cy="3760891"/>
          </a:xfrm>
        </p:spPr>
        <p:txBody>
          <a:bodyPr/>
          <a:lstStyle/>
          <a:p>
            <a:pPr marL="0" indent="0">
              <a:buNone/>
            </a:pPr>
            <a:r>
              <a:rPr lang="en-US" sz="2800" dirty="0"/>
              <a:t>World Health Organization:  </a:t>
            </a:r>
          </a:p>
          <a:p>
            <a:pPr marL="0" indent="0">
              <a:buNone/>
            </a:pPr>
            <a:r>
              <a:rPr lang="en-US" sz="2800" dirty="0"/>
              <a:t>Around the world, men face a </a:t>
            </a:r>
          </a:p>
          <a:p>
            <a:pPr marL="0" indent="0">
              <a:buNone/>
            </a:pPr>
            <a:r>
              <a:rPr lang="en-US" sz="2800" u="sng" dirty="0">
                <a:hlinkClick r:id="rId2"/>
              </a:rPr>
              <a:t>lifespan gender gap</a:t>
            </a:r>
            <a:r>
              <a:rPr lang="en-US" sz="2800" dirty="0"/>
              <a:t> of </a:t>
            </a:r>
            <a:r>
              <a:rPr lang="en-US" sz="2800" b="1" dirty="0"/>
              <a:t>5 years</a:t>
            </a:r>
            <a:r>
              <a:rPr lang="en-US" sz="2800" dirty="0"/>
              <a:t>.</a:t>
            </a:r>
          </a:p>
          <a:p>
            <a:endParaRPr lang="en-US" dirty="0"/>
          </a:p>
        </p:txBody>
      </p:sp>
      <p:pic>
        <p:nvPicPr>
          <p:cNvPr id="5" name="Picture 4">
            <a:extLst>
              <a:ext uri="{FF2B5EF4-FFF2-40B4-BE49-F238E27FC236}">
                <a16:creationId xmlns:a16="http://schemas.microsoft.com/office/drawing/2014/main" id="{9C226C17-91F4-D9DA-A35C-A89C9F280489}"/>
              </a:ext>
            </a:extLst>
          </p:cNvPr>
          <p:cNvPicPr>
            <a:picLocks noChangeAspect="1"/>
          </p:cNvPicPr>
          <p:nvPr/>
        </p:nvPicPr>
        <p:blipFill>
          <a:blip r:embed="rId3"/>
          <a:stretch>
            <a:fillRect/>
          </a:stretch>
        </p:blipFill>
        <p:spPr>
          <a:xfrm>
            <a:off x="8789567" y="185069"/>
            <a:ext cx="2366113" cy="1653823"/>
          </a:xfrm>
          <a:prstGeom prst="rect">
            <a:avLst/>
          </a:prstGeom>
        </p:spPr>
      </p:pic>
      <p:sp>
        <p:nvSpPr>
          <p:cNvPr id="4" name="Freeform 2">
            <a:extLst>
              <a:ext uri="{FF2B5EF4-FFF2-40B4-BE49-F238E27FC236}">
                <a16:creationId xmlns:a16="http://schemas.microsoft.com/office/drawing/2014/main" id="{776B2B9C-E0A8-49A4-A93F-A99945F29089}"/>
              </a:ext>
            </a:extLst>
          </p:cNvPr>
          <p:cNvSpPr/>
          <p:nvPr/>
        </p:nvSpPr>
        <p:spPr>
          <a:xfrm>
            <a:off x="6520069" y="2130235"/>
            <a:ext cx="4438067" cy="4187192"/>
          </a:xfrm>
          <a:custGeom>
            <a:avLst/>
            <a:gdLst/>
            <a:ahLst/>
            <a:cxnLst/>
            <a:rect l="l" t="t" r="r" b="b"/>
            <a:pathLst>
              <a:path w="4970600" h="5367492">
                <a:moveTo>
                  <a:pt x="0" y="0"/>
                </a:moveTo>
                <a:lnTo>
                  <a:pt x="4970600" y="0"/>
                </a:lnTo>
                <a:lnTo>
                  <a:pt x="4970600" y="5367492"/>
                </a:lnTo>
                <a:lnTo>
                  <a:pt x="0" y="5367492"/>
                </a:lnTo>
                <a:lnTo>
                  <a:pt x="0" y="0"/>
                </a:lnTo>
                <a:close/>
              </a:path>
            </a:pathLst>
          </a:custGeom>
          <a:blipFill>
            <a:blip r:embed="rId4"/>
            <a:stretch>
              <a:fillRect r="-3289"/>
            </a:stretch>
          </a:blipFill>
        </p:spPr>
        <p:txBody>
          <a:bodyPr/>
          <a:lstStyle/>
          <a:p>
            <a:endParaRPr lang="en-US"/>
          </a:p>
        </p:txBody>
      </p:sp>
    </p:spTree>
    <p:extLst>
      <p:ext uri="{BB962C8B-B14F-4D97-AF65-F5344CB8AC3E}">
        <p14:creationId xmlns:p14="http://schemas.microsoft.com/office/powerpoint/2010/main" val="328287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4C6D-4267-823D-E219-0D823BCE7839}"/>
              </a:ext>
            </a:extLst>
          </p:cNvPr>
          <p:cNvSpPr>
            <a:spLocks noGrp="1"/>
          </p:cNvSpPr>
          <p:nvPr>
            <p:ph type="title"/>
          </p:nvPr>
        </p:nvSpPr>
        <p:spPr/>
        <p:txBody>
          <a:bodyPr/>
          <a:lstStyle/>
          <a:p>
            <a:r>
              <a:rPr lang="en-US" dirty="0"/>
              <a:t>3. The Boy Crisis</a:t>
            </a:r>
          </a:p>
        </p:txBody>
      </p:sp>
      <p:sp>
        <p:nvSpPr>
          <p:cNvPr id="3" name="Content Placeholder 2">
            <a:extLst>
              <a:ext uri="{FF2B5EF4-FFF2-40B4-BE49-F238E27FC236}">
                <a16:creationId xmlns:a16="http://schemas.microsoft.com/office/drawing/2014/main" id="{16FE62D4-080B-9BB7-23D8-EDEDFBA57607}"/>
              </a:ext>
            </a:extLst>
          </p:cNvPr>
          <p:cNvSpPr>
            <a:spLocks noGrp="1"/>
          </p:cNvSpPr>
          <p:nvPr>
            <p:ph idx="1"/>
          </p:nvPr>
        </p:nvSpPr>
        <p:spPr/>
        <p:txBody>
          <a:bodyPr/>
          <a:lstStyle/>
          <a:p>
            <a:pPr marL="0" indent="0">
              <a:buNone/>
            </a:pPr>
            <a:r>
              <a:rPr lang="en-US" sz="2600" u="sng" dirty="0"/>
              <a:t>International Labor Organization:</a:t>
            </a:r>
            <a:r>
              <a:rPr lang="en-US" sz="2600" dirty="0"/>
              <a:t> </a:t>
            </a:r>
          </a:p>
          <a:p>
            <a:pPr marL="0" indent="0">
              <a:buNone/>
            </a:pPr>
            <a:r>
              <a:rPr lang="en-US" sz="2600" dirty="0"/>
              <a:t>Among all children aged 5 to 17, </a:t>
            </a:r>
          </a:p>
          <a:p>
            <a:pPr marL="0" indent="0">
              <a:buNone/>
            </a:pPr>
            <a:r>
              <a:rPr lang="en-US" sz="2600" dirty="0"/>
              <a:t>percentages in child labor:</a:t>
            </a:r>
          </a:p>
          <a:p>
            <a:pPr>
              <a:buFont typeface="Arial" panose="020B0604020202020204" pitchFamily="34" charset="0"/>
              <a:buChar char="•"/>
            </a:pPr>
            <a:r>
              <a:rPr lang="en-US" sz="2600" dirty="0"/>
              <a:t> </a:t>
            </a:r>
            <a:r>
              <a:rPr lang="en-US" sz="2800" dirty="0"/>
              <a:t>Boys: </a:t>
            </a:r>
            <a:r>
              <a:rPr lang="en-US" sz="2400" dirty="0"/>
              <a:t>11.2</a:t>
            </a:r>
            <a:r>
              <a:rPr lang="en-US" sz="2000" dirty="0"/>
              <a:t>%</a:t>
            </a:r>
          </a:p>
          <a:p>
            <a:pPr>
              <a:buFont typeface="Arial" panose="020B0604020202020204" pitchFamily="34" charset="0"/>
              <a:buChar char="•"/>
            </a:pPr>
            <a:r>
              <a:rPr lang="en-US" sz="2600" dirty="0"/>
              <a:t>Girls: 7.8%</a:t>
            </a:r>
          </a:p>
          <a:p>
            <a:pPr marL="0" indent="0">
              <a:buNone/>
            </a:pPr>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0EDE7D3E-A2CB-7686-05CD-FE1DC79BACD4}"/>
              </a:ext>
            </a:extLst>
          </p:cNvPr>
          <p:cNvPicPr>
            <a:picLocks noChangeAspect="1"/>
          </p:cNvPicPr>
          <p:nvPr/>
        </p:nvPicPr>
        <p:blipFill>
          <a:blip r:embed="rId2"/>
          <a:stretch>
            <a:fillRect/>
          </a:stretch>
        </p:blipFill>
        <p:spPr>
          <a:xfrm>
            <a:off x="8782416" y="148377"/>
            <a:ext cx="2373264" cy="1681062"/>
          </a:xfrm>
          <a:prstGeom prst="rect">
            <a:avLst/>
          </a:prstGeom>
        </p:spPr>
      </p:pic>
      <p:pic>
        <p:nvPicPr>
          <p:cNvPr id="7" name="Picture 6">
            <a:extLst>
              <a:ext uri="{FF2B5EF4-FFF2-40B4-BE49-F238E27FC236}">
                <a16:creationId xmlns:a16="http://schemas.microsoft.com/office/drawing/2014/main" id="{135CC10D-A108-A01C-F32C-CA8B35B6295A}"/>
              </a:ext>
            </a:extLst>
          </p:cNvPr>
          <p:cNvPicPr>
            <a:picLocks noChangeAspect="1"/>
          </p:cNvPicPr>
          <p:nvPr/>
        </p:nvPicPr>
        <p:blipFill>
          <a:blip r:embed="rId3"/>
          <a:stretch>
            <a:fillRect/>
          </a:stretch>
        </p:blipFill>
        <p:spPr>
          <a:xfrm>
            <a:off x="6488146" y="2108201"/>
            <a:ext cx="4667534" cy="3956585"/>
          </a:xfrm>
          <a:prstGeom prst="rect">
            <a:avLst/>
          </a:prstGeom>
        </p:spPr>
      </p:pic>
    </p:spTree>
    <p:extLst>
      <p:ext uri="{BB962C8B-B14F-4D97-AF65-F5344CB8AC3E}">
        <p14:creationId xmlns:p14="http://schemas.microsoft.com/office/powerpoint/2010/main" val="2390238574"/>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2.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4F4D41-822D-40F2-A7AC-E4E6CB36CA7A}">
  <ds:schemaRefs>
    <ds:schemaRef ds:uri="16c05727-aa75-4e4a-9b5f-8a80a1165891"/>
    <ds:schemaRef ds:uri="230e9df3-be65-4c73-a93b-d1236ebd677e"/>
    <ds:schemaRef ds:uri="http://schemas.microsoft.com/sharepoint/v3"/>
    <ds:schemaRef ds:uri="http://purl.org/dc/dcmitype/"/>
    <ds:schemaRef ds:uri="http://purl.org/dc/elements/1.1/"/>
    <ds:schemaRef ds:uri="71af3243-3dd4-4a8d-8c0d-dd76da1f02a5"/>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{A3CB96C2-6477-4D67-9797-D0D0A271D228}TFf0a5ceae-4542-492d-822e-d65a94fb0e1e3b562c5a_win32-009a0557e699</Template>
  <TotalTime>804</TotalTime>
  <Words>935</Words>
  <Application>Microsoft Office PowerPoint</Application>
  <PresentationFormat>Widescreen</PresentationFormat>
  <Paragraphs>100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Bookman Old Style</vt:lpstr>
      <vt:lpstr>Calibri</vt:lpstr>
      <vt:lpstr>Franklin Gothic Book</vt:lpstr>
      <vt:lpstr>Custom</vt:lpstr>
      <vt:lpstr>The United Nations Has Become Beholden to Feminist Ideology</vt:lpstr>
      <vt:lpstr>Universal Declaration of  Human Rights -1948</vt:lpstr>
      <vt:lpstr>UN Women – Established in 2010</vt:lpstr>
      <vt:lpstr>The “gender equality” agenda is aggressively promoted by the SDGs </vt:lpstr>
      <vt:lpstr>What about Gender Equality for Men?</vt:lpstr>
      <vt:lpstr>Around the world, men and boys are lagging in12 areas. </vt:lpstr>
      <vt:lpstr>1. Education</vt:lpstr>
      <vt:lpstr>2. Health</vt:lpstr>
      <vt:lpstr>3. The Boy Crisis</vt:lpstr>
      <vt:lpstr>4. False Allegations</vt:lpstr>
      <vt:lpstr>5. Victims of Violence</vt:lpstr>
      <vt:lpstr>6. Shared Parenting</vt:lpstr>
      <vt:lpstr>7. Treatment by the Legal System</vt:lpstr>
      <vt:lpstr>8. Domestic Violence</vt:lpstr>
      <vt:lpstr>9. Homelessness</vt:lpstr>
      <vt:lpstr>10. Occupational  Deaths</vt:lpstr>
      <vt:lpstr>11. Reproductive and  Adoptive Rights</vt:lpstr>
      <vt:lpstr>12. Media Portrayals</vt:lpstr>
      <vt:lpstr>So what is the United Nations doing to address the 12 areas of male inequality?</vt:lpstr>
      <vt:lpstr>The (somewhat) Good, the Bad, and the (very) Ugly…</vt:lpstr>
      <vt:lpstr>1. World Health Organization –      European Region, 2018</vt:lpstr>
      <vt:lpstr>WHO: International Men’s Day, Nov. 19</vt:lpstr>
      <vt:lpstr>2. Three reports in recent years…</vt:lpstr>
      <vt:lpstr>The Bad…</vt:lpstr>
      <vt:lpstr>The (Very) Ugly…</vt:lpstr>
      <vt:lpstr>1. Widespread Belief in the ‘Patriarchy’</vt:lpstr>
      <vt:lpstr>2. Human Rights Council</vt:lpstr>
      <vt:lpstr>3. Annalena Baerbock</vt:lpstr>
      <vt:lpstr>Strategies DAVIA has taken </vt:lpstr>
      <vt:lpstr>Proposal to establish  UN Men </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Edward Bartlett</dc:creator>
  <cp:lastModifiedBy>Edward Bartlett</cp:lastModifiedBy>
  <cp:revision>31</cp:revision>
  <cp:lastPrinted>2025-09-19T14:02:44Z</cp:lastPrinted>
  <dcterms:created xsi:type="dcterms:W3CDTF">2025-08-31T14:29:51Z</dcterms:created>
  <dcterms:modified xsi:type="dcterms:W3CDTF">2025-09-27T20:16:06Z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