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58" r:id="rId3"/>
    <p:sldId id="272" r:id="rId4"/>
    <p:sldId id="273" r:id="rId5"/>
    <p:sldId id="267" r:id="rId6"/>
    <p:sldId id="270" r:id="rId7"/>
    <p:sldId id="274" r:id="rId8"/>
    <p:sldId id="275" r:id="rId9"/>
    <p:sldId id="276" r:id="rId10"/>
    <p:sldId id="266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ndtodv.org/coalitions/davi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ndtodv.org/coalitions/davia/idevam-2022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rosecutorintegrity.org/pr/survey-over-20-million-have-been-falsely-accused-of-abus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sycnet.apa.org/doiLanding?doi=10.1037%2Fdev000140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2F7B6-8920-5899-90E1-8F4C4C365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22" y="445870"/>
            <a:ext cx="9427155" cy="537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53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9E79-A36D-4B82-8CE6-14EE6839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3" y="1179443"/>
            <a:ext cx="9703132" cy="674312"/>
          </a:xfrm>
        </p:spPr>
        <p:txBody>
          <a:bodyPr>
            <a:normAutofit/>
          </a:bodyPr>
          <a:lstStyle/>
          <a:p>
            <a:r>
              <a:rPr lang="en-US" sz="2800" dirty="0"/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9A3BF-676E-4EEB-93D7-7F3BF5CE3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68233"/>
          </a:xfrm>
        </p:spPr>
        <p:txBody>
          <a:bodyPr>
            <a:normAutofit fontScale="40000" lnSpcReduction="20000"/>
          </a:bodyPr>
          <a:lstStyle/>
          <a:p>
            <a:r>
              <a:rPr lang="en-US" sz="4500" dirty="0"/>
              <a:t>Edward Bartlett, President of DAVIA: </a:t>
            </a:r>
            <a:r>
              <a:rPr lang="en-US" sz="4500" i="1" dirty="0"/>
              <a:t>Moderator</a:t>
            </a:r>
          </a:p>
          <a:p>
            <a:r>
              <a:rPr lang="en-US" sz="4500" dirty="0"/>
              <a:t>Ann Silvers, Author of Abuse of Men by Women</a:t>
            </a:r>
          </a:p>
          <a:p>
            <a:pPr lvl="1"/>
            <a:r>
              <a:rPr lang="en-US" sz="3400" i="1" dirty="0"/>
              <a:t>How the Johnny Depp-Amber Heard Defamation Trial Showed That DV Happens to #MenToo</a:t>
            </a:r>
          </a:p>
          <a:p>
            <a:r>
              <a:rPr lang="en-US" sz="4500" dirty="0"/>
              <a:t>Stephen Baskerville, Professor of Political Studies, Collegium </a:t>
            </a:r>
            <a:r>
              <a:rPr lang="en-US" sz="4500" dirty="0" err="1"/>
              <a:t>Intermarium</a:t>
            </a:r>
            <a:r>
              <a:rPr lang="en-US" sz="4500" dirty="0"/>
              <a:t> University,  Warsaw, Poland </a:t>
            </a:r>
          </a:p>
          <a:p>
            <a:pPr lvl="1"/>
            <a:r>
              <a:rPr lang="en-US" sz="3400" i="1" dirty="0"/>
              <a:t>European Convention of Istanbul:  Violating Human Rights in the Name of Human Rights</a:t>
            </a:r>
          </a:p>
          <a:p>
            <a:r>
              <a:rPr lang="en-US" sz="4500" dirty="0"/>
              <a:t>Jan James, Parental Alienation, UK</a:t>
            </a:r>
            <a:r>
              <a:rPr lang="en-US" sz="4500" i="1" dirty="0"/>
              <a:t> </a:t>
            </a:r>
          </a:p>
          <a:p>
            <a:pPr lvl="1"/>
            <a:r>
              <a:rPr lang="en-US" sz="3400" i="1" dirty="0"/>
              <a:t>Parental Alienation:  The Global Child Protection Scandal</a:t>
            </a:r>
          </a:p>
          <a:p>
            <a:r>
              <a:rPr lang="en-US" sz="4500" dirty="0"/>
              <a:t>Anirban Sinha, All Bengal Men's Forum</a:t>
            </a:r>
          </a:p>
          <a:p>
            <a:pPr lvl="1"/>
            <a:r>
              <a:rPr lang="en-US" sz="3400" i="1" dirty="0"/>
              <a:t>Efforts to Eliminate Violence Against Men and Boys in India </a:t>
            </a:r>
          </a:p>
          <a:p>
            <a:r>
              <a:rPr lang="en-US" sz="4500" dirty="0"/>
              <a:t>Afterwards</a:t>
            </a:r>
            <a:r>
              <a:rPr lang="en-US" sz="4500" i="1" dirty="0"/>
              <a:t>: Question and Answer Period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C2BEE-E1E3-60F7-90CD-97A929F83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723" y="409326"/>
            <a:ext cx="4610743" cy="11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3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9E79-A36D-4B82-8CE6-14EE6839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583097"/>
            <a:ext cx="9023916" cy="1152938"/>
          </a:xfrm>
        </p:spPr>
        <p:txBody>
          <a:bodyPr>
            <a:normAutofit/>
          </a:bodyPr>
          <a:lstStyle/>
          <a:p>
            <a:r>
              <a:rPr lang="en-US" dirty="0"/>
              <a:t>Press conference</a:t>
            </a:r>
            <a:br>
              <a:rPr lang="en-US" dirty="0"/>
            </a:br>
            <a:r>
              <a:rPr lang="en-US" sz="1800" dirty="0"/>
              <a:t>November 18, 2022 </a:t>
            </a:r>
            <a:br>
              <a:rPr lang="en-US" sz="1800" dirty="0"/>
            </a:br>
            <a:r>
              <a:rPr lang="en-US" sz="1800" dirty="0"/>
              <a:t>11:00 – 12:00am Washington DC 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9A3BF-676E-4EEB-93D7-7F3BF5CE3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70" y="2135039"/>
            <a:ext cx="9800914" cy="370916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The Hidden Epidemic of Domestic Violence and Abuse of Men: </a:t>
            </a:r>
          </a:p>
          <a:p>
            <a:pPr marL="457200" lvl="1" indent="0">
              <a:buNone/>
            </a:pPr>
            <a:r>
              <a:rPr lang="en-US" sz="4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An International Perspective</a:t>
            </a:r>
          </a:p>
          <a:p>
            <a:pPr marL="457200" lvl="1" indent="0">
              <a:buNone/>
            </a:pPr>
            <a:r>
              <a:rPr lang="en-US" sz="2600" dirty="0"/>
              <a:t>Sponsored by: Domestic Abuse and Violence International Alliance (DAVIA)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59E1C-5B00-B99F-F72E-07A42D31C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496" y="152703"/>
            <a:ext cx="1381318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7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9E79-A36D-4B82-8CE6-14EE6839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974" y="715616"/>
            <a:ext cx="9110522" cy="67603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What is </a:t>
            </a:r>
            <a:r>
              <a:rPr lang="en-US" sz="4400" dirty="0" err="1"/>
              <a:t>davia</a:t>
            </a:r>
            <a:r>
              <a:rPr lang="en-US" sz="44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9A3BF-676E-4EEB-93D7-7F3BF5CE3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896" y="2135039"/>
            <a:ext cx="9946688" cy="3709169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US" sz="4300" dirty="0">
                <a:latin typeface="Baskerville Old Face" panose="02020602080505020303" pitchFamily="18" charset="0"/>
              </a:rPr>
              <a:t>International non-profit organization</a:t>
            </a:r>
          </a:p>
          <a:p>
            <a:pPr lvl="1"/>
            <a:r>
              <a:rPr lang="en-US" sz="4300" dirty="0">
                <a:latin typeface="Baskerville Old Face" panose="02020602080505020303" pitchFamily="18" charset="0"/>
              </a:rPr>
              <a:t>Mission: </a:t>
            </a:r>
            <a:r>
              <a:rPr lang="en-US" sz="4400" dirty="0">
                <a:solidFill>
                  <a:srgbClr val="171A26"/>
                </a:solidFill>
                <a:latin typeface="Times New Roman" panose="02020603050405020304" pitchFamily="18" charset="0"/>
              </a:rPr>
              <a:t>E</a:t>
            </a:r>
            <a:r>
              <a:rPr lang="en-US" sz="4400" b="0" i="0" dirty="0">
                <a:solidFill>
                  <a:srgbClr val="171A26"/>
                </a:solidFill>
                <a:effectLst/>
                <a:latin typeface="Times New Roman" panose="02020603050405020304" pitchFamily="18" charset="0"/>
              </a:rPr>
              <a:t>nsure that domestic violence and abuse policies are science-based, family-affirming, and sex-inclusive.</a:t>
            </a:r>
            <a:endParaRPr lang="en-US" sz="4300" dirty="0">
              <a:latin typeface="Baskerville Old Face" panose="02020602080505020303" pitchFamily="18" charset="0"/>
            </a:endParaRPr>
          </a:p>
          <a:p>
            <a:pPr lvl="1"/>
            <a:r>
              <a:rPr lang="en-US" sz="4300" dirty="0">
                <a:latin typeface="Baskerville Old Face" panose="02020602080505020303" pitchFamily="18" charset="0"/>
              </a:rPr>
              <a:t>68 organizational members from 28 countries located in Africa (8 members), Asia (6), Australia (6), Europe (19), Latin America (2), North America (19), and International (8).</a:t>
            </a:r>
          </a:p>
          <a:p>
            <a:pPr lvl="1"/>
            <a:r>
              <a:rPr lang="en-US" sz="3900" dirty="0">
                <a:latin typeface="Baskerville Old Face" panose="02020602080505020303" pitchFamily="18" charset="0"/>
              </a:rPr>
              <a:t>URL</a:t>
            </a:r>
            <a:r>
              <a:rPr lang="en-US" sz="4300" dirty="0">
                <a:latin typeface="Baskerville Old Face" panose="02020602080505020303" pitchFamily="18" charset="0"/>
              </a:rPr>
              <a:t>: </a:t>
            </a:r>
            <a:r>
              <a:rPr lang="en-US" sz="3200" dirty="0">
                <a:hlinkClick r:id="rId2"/>
              </a:rPr>
              <a:t>https://endtodv.org/coalitions/davia/</a:t>
            </a:r>
            <a:r>
              <a:rPr lang="en-US" sz="3200" dirty="0"/>
              <a:t> </a:t>
            </a: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039BE-4EDF-8054-196D-6CF7A5E75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701" y="284382"/>
            <a:ext cx="5217017" cy="12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5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9E79-A36D-4B82-8CE6-14EE6839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6" y="715616"/>
            <a:ext cx="9587600" cy="676039"/>
          </a:xfrm>
        </p:spPr>
        <p:txBody>
          <a:bodyPr>
            <a:normAutofit fontScale="90000"/>
          </a:bodyPr>
          <a:lstStyle/>
          <a:p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9A3BF-676E-4EEB-93D7-7F3BF5CE3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29" y="2623929"/>
            <a:ext cx="10594355" cy="3273287"/>
          </a:xfrm>
        </p:spPr>
        <p:txBody>
          <a:bodyPr>
            <a:normAutofit fontScale="55000" lnSpcReduction="20000"/>
          </a:bodyPr>
          <a:lstStyle/>
          <a:p>
            <a:pPr lvl="1"/>
            <a:r>
              <a:rPr lang="en-US" sz="4300" dirty="0">
                <a:latin typeface="Baskerville Old Face" panose="02020602080505020303" pitchFamily="18" charset="0"/>
              </a:rPr>
              <a:t> </a:t>
            </a:r>
            <a:r>
              <a:rPr lang="en-US" sz="3600" dirty="0">
                <a:latin typeface="Baskerville Old Face" panose="02020602080505020303" pitchFamily="18" charset="0"/>
              </a:rPr>
              <a:t>Selected local events held around the world:</a:t>
            </a:r>
          </a:p>
          <a:p>
            <a:pPr lvl="2"/>
            <a:r>
              <a:rPr lang="en-US" sz="2900" b="1" dirty="0">
                <a:latin typeface="Verdana" panose="020B0604030504040204" pitchFamily="34" charset="0"/>
                <a:ea typeface="Verdana" panose="020B0604030504040204" pitchFamily="34" charset="0"/>
              </a:rPr>
              <a:t>November 16: UK: National Conference on Male Victims of Domestic Violence</a:t>
            </a:r>
          </a:p>
          <a:p>
            <a:pPr lvl="2"/>
            <a:r>
              <a:rPr lang="en-US" sz="2900" b="1" dirty="0">
                <a:latin typeface="Verdana" panose="020B0604030504040204" pitchFamily="34" charset="0"/>
                <a:ea typeface="Verdana" panose="020B0604030504040204" pitchFamily="34" charset="0"/>
              </a:rPr>
              <a:t>November 17: Twitter campaign for #StopViolenceOnMen -- Over 36,000 tweets; trended in India</a:t>
            </a:r>
          </a:p>
          <a:p>
            <a:pPr lvl="2"/>
            <a:r>
              <a:rPr lang="en-US" sz="2900" b="1" dirty="0">
                <a:latin typeface="Verdana" panose="020B0604030504040204" pitchFamily="34" charset="0"/>
                <a:ea typeface="Verdana" panose="020B0604030504040204" pitchFamily="34" charset="0"/>
              </a:rPr>
              <a:t>November 18:</a:t>
            </a:r>
          </a:p>
          <a:p>
            <a:pPr lvl="3"/>
            <a:r>
              <a:rPr lang="en-US" sz="2500" b="1" dirty="0">
                <a:latin typeface="Verdana" panose="020B0604030504040204" pitchFamily="34" charset="0"/>
                <a:ea typeface="Verdana" panose="020B0604030504040204" pitchFamily="34" charset="0"/>
              </a:rPr>
              <a:t>India: All-Bengal Men’s Forum -- Official declarations about the "Elimination of Violence Against Men Day” and about the Legal Aid Workshops in all Districts of West Bengal </a:t>
            </a:r>
          </a:p>
          <a:p>
            <a:pPr lvl="3"/>
            <a:r>
              <a:rPr lang="es-ES" sz="2500" b="1" dirty="0">
                <a:latin typeface="Verdana" panose="020B0604030504040204" pitchFamily="34" charset="0"/>
                <a:ea typeface="Verdana" panose="020B0604030504040204" pitchFamily="34" charset="0"/>
              </a:rPr>
              <a:t>Argentina: Observatorio Falsas Denuncias -- </a:t>
            </a:r>
            <a:r>
              <a:rPr lang="es-ES" sz="2500" b="1" dirty="0" err="1">
                <a:latin typeface="Verdana" panose="020B0604030504040204" pitchFamily="34" charset="0"/>
                <a:ea typeface="Verdana" panose="020B0604030504040204" pitchFamily="34" charset="0"/>
              </a:rPr>
              <a:t>Conference</a:t>
            </a:r>
            <a:r>
              <a:rPr lang="es-ES" sz="2500" b="1" dirty="0">
                <a:latin typeface="Verdana" panose="020B0604030504040204" pitchFamily="34" charset="0"/>
                <a:ea typeface="Verdana" panose="020B0604030504040204" pitchFamily="34" charset="0"/>
              </a:rPr>
              <a:t> on false </a:t>
            </a:r>
            <a:r>
              <a:rPr lang="es-ES" sz="2500" b="1" dirty="0" err="1">
                <a:latin typeface="Verdana" panose="020B0604030504040204" pitchFamily="34" charset="0"/>
                <a:ea typeface="Verdana" panose="020B0604030504040204" pitchFamily="34" charset="0"/>
              </a:rPr>
              <a:t>allegations</a:t>
            </a:r>
            <a:r>
              <a:rPr lang="es-ES" sz="2500" b="1" dirty="0">
                <a:latin typeface="Verdana" panose="020B0604030504040204" pitchFamily="34" charset="0"/>
                <a:ea typeface="Verdana" panose="020B0604030504040204" pitchFamily="34" charset="0"/>
              </a:rPr>
              <a:t> of abuse</a:t>
            </a:r>
            <a:endParaRPr lang="en-US" sz="25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/>
            <a:r>
              <a:rPr lang="en-US" sz="2900" b="1" dirty="0">
                <a:latin typeface="Verdana" panose="020B0604030504040204" pitchFamily="34" charset="0"/>
                <a:ea typeface="Verdana" panose="020B0604030504040204" pitchFamily="34" charset="0"/>
              </a:rPr>
              <a:t>Multiple radio interviews; numerous editorials and articles</a:t>
            </a:r>
            <a:r>
              <a:rPr lang="en-US" sz="2900" dirty="0">
                <a:latin typeface="Baskerville Old Face" panose="02020602080505020303" pitchFamily="18" charset="0"/>
              </a:rPr>
              <a:t>: </a:t>
            </a:r>
            <a:r>
              <a:rPr lang="en-US" sz="2900" dirty="0">
                <a:latin typeface="Baskerville Old Face" panose="02020602080505020303" pitchFamily="18" charset="0"/>
                <a:hlinkClick r:id="rId2"/>
              </a:rPr>
              <a:t>https://endtodv.org/coalitions/davia/idevam-2022/</a:t>
            </a:r>
            <a:r>
              <a:rPr lang="en-US" sz="2900" dirty="0">
                <a:latin typeface="Baskerville Old Face" panose="02020602080505020303" pitchFamily="18" charset="0"/>
              </a:rPr>
              <a:t>  </a:t>
            </a:r>
            <a:endParaRPr lang="en-US" sz="2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57302-8720-B88A-66C4-3E1627CD4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29" y="148632"/>
            <a:ext cx="11393490" cy="226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6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BFE1212-DA98-479E-A96D-D28A45251ECF}"/>
              </a:ext>
            </a:extLst>
          </p:cNvPr>
          <p:cNvSpPr txBox="1">
            <a:spLocks/>
          </p:cNvSpPr>
          <p:nvPr/>
        </p:nvSpPr>
        <p:spPr>
          <a:xfrm>
            <a:off x="1461518" y="1993876"/>
            <a:ext cx="9755675" cy="321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/>
              <a:t>Domestic  violence:  </a:t>
            </a:r>
            <a:r>
              <a:rPr lang="en-US" sz="3600" i="1" cap="none" dirty="0"/>
              <a:t>Acts of physical violence, or threats of physical violence, directed towards an intimate partner.</a:t>
            </a:r>
          </a:p>
          <a:p>
            <a:endParaRPr lang="en-US" sz="3600" i="1" cap="none" dirty="0"/>
          </a:p>
          <a:p>
            <a:r>
              <a:rPr lang="en-US" sz="3600" i="1" dirty="0"/>
              <a:t>DOMESTIC abuse </a:t>
            </a:r>
            <a:r>
              <a:rPr lang="en-US" sz="3600" i="1" cap="none" dirty="0"/>
              <a:t>includes: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i="1" cap="none" dirty="0"/>
              <a:t>Coercive control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i="1" cap="none" dirty="0"/>
              <a:t>False allegations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i="1" cap="none" dirty="0"/>
              <a:t>Parental alienation tactics</a:t>
            </a:r>
            <a:endParaRPr lang="en-US" sz="3100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1FF112-9349-4704-0DFF-74F3B8C73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33670"/>
            <a:ext cx="9603275" cy="820084"/>
          </a:xfrm>
        </p:spPr>
        <p:txBody>
          <a:bodyPr>
            <a:normAutofit/>
          </a:bodyPr>
          <a:lstStyle/>
          <a:p>
            <a:r>
              <a:rPr lang="en-US" sz="4000" dirty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189360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BFE1212-DA98-479E-A96D-D28A45251ECF}"/>
              </a:ext>
            </a:extLst>
          </p:cNvPr>
          <p:cNvSpPr txBox="1">
            <a:spLocks/>
          </p:cNvSpPr>
          <p:nvPr/>
        </p:nvSpPr>
        <p:spPr>
          <a:xfrm>
            <a:off x="1444488" y="1993876"/>
            <a:ext cx="9772706" cy="321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cap="none" dirty="0"/>
              <a:t>Compilation of 343 investigations in 40 countries: </a:t>
            </a:r>
            <a:r>
              <a:rPr lang="en-US" sz="3600" i="1" cap="none" dirty="0">
                <a:solidFill>
                  <a:srgbClr val="FF0000"/>
                </a:solidFill>
              </a:rPr>
              <a:t>“women are as physically aggressive as men (or more) in their relationships with their spouses or opposite-sex partners.” </a:t>
            </a:r>
          </a:p>
          <a:p>
            <a:endParaRPr lang="en-US" sz="3600" i="1" cap="non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i="1" cap="none" dirty="0"/>
              <a:t>Source</a:t>
            </a:r>
            <a:r>
              <a:rPr lang="en-US" sz="2400" dirty="0"/>
              <a:t>: </a:t>
            </a:r>
            <a:r>
              <a:rPr lang="en-US" sz="2100" cap="none" dirty="0"/>
              <a:t>MARTIN FIEBERT: </a:t>
            </a:r>
            <a:r>
              <a:rPr lang="en-US" sz="2100" b="0" dirty="0">
                <a:solidFill>
                  <a:srgbClr val="111111"/>
                </a:solidFill>
                <a:effectLst/>
                <a:latin typeface="Roboto"/>
              </a:rPr>
              <a:t>References Examining Assaults by Women on Their Spouses or Male Partners, 2014.</a:t>
            </a:r>
            <a:endParaRPr lang="en-US" sz="2000" b="0" dirty="0">
              <a:solidFill>
                <a:srgbClr val="111111"/>
              </a:solidFill>
              <a:effectLst/>
              <a:latin typeface="Roboto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1FF112-9349-4704-0DFF-74F3B8C73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487" y="927651"/>
            <a:ext cx="9610367" cy="926103"/>
          </a:xfrm>
        </p:spPr>
        <p:txBody>
          <a:bodyPr>
            <a:normAutofit/>
          </a:bodyPr>
          <a:lstStyle/>
          <a:p>
            <a:r>
              <a:rPr lang="en-US" sz="4000" dirty="0"/>
              <a:t>research: </a:t>
            </a:r>
            <a:r>
              <a:rPr lang="en-US" sz="4000" i="1" dirty="0"/>
              <a:t>Domestic violence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C93D6E-3211-8330-F87B-EF315D4E7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65" y="145213"/>
            <a:ext cx="2470536" cy="146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BFE1212-DA98-479E-A96D-D28A45251ECF}"/>
              </a:ext>
            </a:extLst>
          </p:cNvPr>
          <p:cNvSpPr txBox="1">
            <a:spLocks/>
          </p:cNvSpPr>
          <p:nvPr/>
        </p:nvSpPr>
        <p:spPr>
          <a:xfrm>
            <a:off x="1461518" y="1993876"/>
            <a:ext cx="9755675" cy="321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cap="none" dirty="0"/>
              <a:t>Number of victims in the U.S. (annually):</a:t>
            </a:r>
          </a:p>
          <a:p>
            <a:endParaRPr lang="en-US" sz="3600" i="1" cap="none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cap="none" dirty="0">
                <a:solidFill>
                  <a:srgbClr val="FF0000"/>
                </a:solidFill>
              </a:rPr>
              <a:t>Male victims: 17.3 million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cap="none" dirty="0">
                <a:solidFill>
                  <a:srgbClr val="FF0000"/>
                </a:solidFill>
              </a:rPr>
              <a:t>Female victims: 12.7 million</a:t>
            </a:r>
          </a:p>
          <a:p>
            <a:endParaRPr lang="en-US" sz="3600" i="1" cap="none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i="1" cap="none" dirty="0"/>
              <a:t>Source</a:t>
            </a:r>
            <a:r>
              <a:rPr lang="en-US" sz="2500" i="1" cap="none" dirty="0">
                <a:solidFill>
                  <a:srgbClr val="FF0000"/>
                </a:solidFill>
              </a:rPr>
              <a:t>: </a:t>
            </a:r>
            <a:r>
              <a:rPr lang="en-US" sz="2100" dirty="0"/>
              <a:t>CDC, National Intimate Partner and Sexual Violence Survey: 2010 Summary Report.  Tables 4.9 and 4.10.</a:t>
            </a:r>
            <a:endParaRPr lang="en-US" sz="2100" i="1" cap="none" dirty="0">
              <a:solidFill>
                <a:srgbClr val="FF0000"/>
              </a:solidFill>
            </a:endParaRPr>
          </a:p>
          <a:p>
            <a:endParaRPr lang="en-US" sz="3600" i="1" cap="non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1FF112-9349-4704-0DFF-74F3B8C73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518" y="874643"/>
            <a:ext cx="9593336" cy="979112"/>
          </a:xfrm>
        </p:spPr>
        <p:txBody>
          <a:bodyPr>
            <a:normAutofit/>
          </a:bodyPr>
          <a:lstStyle/>
          <a:p>
            <a:r>
              <a:rPr lang="en-US" sz="4000" dirty="0"/>
              <a:t>research: </a:t>
            </a:r>
            <a:r>
              <a:rPr lang="en-US" sz="4000" i="1" dirty="0"/>
              <a:t>coercive control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45CE8E-AF91-0224-74D3-2AEB442BA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783" y="148543"/>
            <a:ext cx="2642772" cy="15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2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BFE1212-DA98-479E-A96D-D28A45251ECF}"/>
              </a:ext>
            </a:extLst>
          </p:cNvPr>
          <p:cNvSpPr txBox="1">
            <a:spLocks/>
          </p:cNvSpPr>
          <p:nvPr/>
        </p:nvSpPr>
        <p:spPr>
          <a:xfrm>
            <a:off x="1461518" y="1993876"/>
            <a:ext cx="9755675" cy="321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cap="none" dirty="0"/>
              <a:t>Victims of False Allegations of Abuse (lifetime):</a:t>
            </a:r>
          </a:p>
          <a:p>
            <a:endParaRPr lang="en-US" sz="3600" i="1" cap="none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cap="none" dirty="0">
                <a:solidFill>
                  <a:srgbClr val="FF0000"/>
                </a:solidFill>
              </a:rPr>
              <a:t>Men: 11%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cap="none" dirty="0">
                <a:solidFill>
                  <a:srgbClr val="FF0000"/>
                </a:solidFill>
              </a:rPr>
              <a:t>Women: 6%</a:t>
            </a:r>
          </a:p>
          <a:p>
            <a:endParaRPr lang="en-US" sz="3600" i="1" cap="none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i="1" cap="none" dirty="0"/>
              <a:t>Source</a:t>
            </a:r>
            <a:r>
              <a:rPr lang="en-US" sz="2500" i="1" cap="none" dirty="0">
                <a:solidFill>
                  <a:srgbClr val="FF0000"/>
                </a:solidFill>
              </a:rPr>
              <a:t>: </a:t>
            </a:r>
            <a:r>
              <a:rPr lang="en-US" sz="2100" dirty="0"/>
              <a:t>Center for Prosecutor Integrity, </a:t>
            </a:r>
            <a:r>
              <a:rPr lang="en-US" sz="2100" dirty="0">
                <a:hlinkClick r:id="rId2"/>
              </a:rPr>
              <a:t>www.prosecutorintegrity.org/pr/survey-over-20-million-have-been-falsely-accused-of-abuse/</a:t>
            </a:r>
            <a:r>
              <a:rPr lang="en-US" sz="2100" dirty="0"/>
              <a:t> </a:t>
            </a:r>
            <a:endParaRPr lang="en-US" sz="3600" i="1" cap="non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1FF112-9349-4704-0DFF-74F3B8C73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518" y="1007165"/>
            <a:ext cx="9593336" cy="846590"/>
          </a:xfrm>
        </p:spPr>
        <p:txBody>
          <a:bodyPr>
            <a:normAutofit/>
          </a:bodyPr>
          <a:lstStyle/>
          <a:p>
            <a:r>
              <a:rPr lang="en-US" sz="4000" dirty="0"/>
              <a:t>research: </a:t>
            </a:r>
            <a:r>
              <a:rPr lang="en-US" sz="4000" i="1" dirty="0"/>
              <a:t>False allegations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005FD-DC54-D449-A30E-6C70EAA2C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875" y="136893"/>
            <a:ext cx="2429214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9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BFE1212-DA98-479E-A96D-D28A45251ECF}"/>
              </a:ext>
            </a:extLst>
          </p:cNvPr>
          <p:cNvSpPr txBox="1">
            <a:spLocks/>
          </p:cNvSpPr>
          <p:nvPr/>
        </p:nvSpPr>
        <p:spPr>
          <a:xfrm>
            <a:off x="977350" y="1993875"/>
            <a:ext cx="10077506" cy="34130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3600" i="1" cap="non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cap="none" dirty="0"/>
              <a:t>“Parental alienation” results in a child forming an unhealthy alliance with one parent against the other parent.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cap="none" dirty="0"/>
              <a:t>Over 200 empirical studies published to date.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cap="none" dirty="0"/>
              <a:t>Research findings: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900" i="1" cap="none" dirty="0"/>
              <a:t>Ten studies found fathers and mothers are equally affected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900" i="1" cap="none" dirty="0"/>
              <a:t>10 other studies found about two-thirds of PA victims are fathers</a:t>
            </a:r>
            <a:endParaRPr lang="en-US" sz="2900" i="1" cap="none" dirty="0">
              <a:solidFill>
                <a:srgbClr val="FF0000"/>
              </a:solidFill>
            </a:endParaRPr>
          </a:p>
          <a:p>
            <a:endParaRPr lang="en-US" sz="3600" i="1" cap="none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i="1" cap="none" dirty="0"/>
              <a:t>Source</a:t>
            </a:r>
            <a:r>
              <a:rPr lang="en-US" sz="2500" i="1" cap="none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American psychological Association, developmental psychology, 2022. </a:t>
            </a:r>
            <a:r>
              <a:rPr lang="en-US" sz="2400" dirty="0">
                <a:hlinkClick r:id="rId2"/>
              </a:rPr>
              <a:t>https://psycnet.apa.org/doiLanding?doi=10.1037%2Fdev0001404</a:t>
            </a:r>
            <a:r>
              <a:rPr lang="en-US" sz="2400" dirty="0"/>
              <a:t> </a:t>
            </a:r>
            <a:endParaRPr lang="en-US" sz="2400" i="1" cap="non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1FF112-9349-4704-0DFF-74F3B8C73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49" y="1007165"/>
            <a:ext cx="10077506" cy="846590"/>
          </a:xfrm>
        </p:spPr>
        <p:txBody>
          <a:bodyPr>
            <a:normAutofit/>
          </a:bodyPr>
          <a:lstStyle/>
          <a:p>
            <a:r>
              <a:rPr lang="en-US" sz="4000" dirty="0"/>
              <a:t>research: </a:t>
            </a:r>
            <a:r>
              <a:rPr lang="en-US" sz="4000" i="1" dirty="0"/>
              <a:t>parental alienation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B8E26-967C-5F94-F22A-B110B9D3A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717" y="195438"/>
            <a:ext cx="2543530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6891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3291</TotalTime>
  <Words>569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Baskerville Old Face</vt:lpstr>
      <vt:lpstr>Gill Sans MT</vt:lpstr>
      <vt:lpstr>Roboto</vt:lpstr>
      <vt:lpstr>Times New Roman</vt:lpstr>
      <vt:lpstr>Verdana</vt:lpstr>
      <vt:lpstr>Gallery</vt:lpstr>
      <vt:lpstr>PowerPoint Presentation</vt:lpstr>
      <vt:lpstr>Press conference November 18, 2022  11:00 – 12:00am Washington DC time</vt:lpstr>
      <vt:lpstr>What is davia?</vt:lpstr>
      <vt:lpstr>PowerPoint Presentation</vt:lpstr>
      <vt:lpstr>DEFINITIONS</vt:lpstr>
      <vt:lpstr>research: Domestic violence</vt:lpstr>
      <vt:lpstr>research: coercive control</vt:lpstr>
      <vt:lpstr>research: False allegations</vt:lpstr>
      <vt:lpstr>research: parental alienation</vt:lpstr>
      <vt:lpstr>PRESENTERS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Edward Bartlett</cp:lastModifiedBy>
  <cp:revision>80</cp:revision>
  <cp:lastPrinted>2022-11-16T16:53:20Z</cp:lastPrinted>
  <dcterms:created xsi:type="dcterms:W3CDTF">2021-03-09T19:38:21Z</dcterms:created>
  <dcterms:modified xsi:type="dcterms:W3CDTF">2022-11-20T18:32:17Z</dcterms:modified>
</cp:coreProperties>
</file>